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8" r:id="rId15"/>
    <p:sldId id="271" r:id="rId16"/>
    <p:sldId id="272" r:id="rId17"/>
    <p:sldId id="273" r:id="rId18"/>
    <p:sldId id="274" r:id="rId19"/>
    <p:sldId id="279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E93"/>
    <a:srgbClr val="45B9BB"/>
    <a:srgbClr val="374975"/>
    <a:srgbClr val="405998"/>
    <a:srgbClr val="2B2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van Duijn" userId="160bc622-3fff-47ae-a117-5fedc0bb1265" providerId="ADAL" clId="{27AEA6B2-68FF-45BF-A91E-2F00EAFDCCD7}"/>
    <pc:docChg chg="custSel modSld">
      <pc:chgData name="Joost van Duijn" userId="160bc622-3fff-47ae-a117-5fedc0bb1265" providerId="ADAL" clId="{27AEA6B2-68FF-45BF-A91E-2F00EAFDCCD7}" dt="2023-03-29T11:17:02.091" v="79" actId="20577"/>
      <pc:docMkLst>
        <pc:docMk/>
      </pc:docMkLst>
      <pc:sldChg chg="modSp mod">
        <pc:chgData name="Joost van Duijn" userId="160bc622-3fff-47ae-a117-5fedc0bb1265" providerId="ADAL" clId="{27AEA6B2-68FF-45BF-A91E-2F00EAFDCCD7}" dt="2023-03-28T09:41:07.359" v="63" actId="255"/>
        <pc:sldMkLst>
          <pc:docMk/>
          <pc:sldMk cId="1910862966" sldId="256"/>
        </pc:sldMkLst>
        <pc:spChg chg="mod">
          <ac:chgData name="Joost van Duijn" userId="160bc622-3fff-47ae-a117-5fedc0bb1265" providerId="ADAL" clId="{27AEA6B2-68FF-45BF-A91E-2F00EAFDCCD7}" dt="2023-03-28T09:39:08.983" v="3" actId="20577"/>
          <ac:spMkLst>
            <pc:docMk/>
            <pc:sldMk cId="1910862966" sldId="256"/>
            <ac:spMk id="2" creationId="{00000000-0000-0000-0000-000000000000}"/>
          </ac:spMkLst>
        </pc:spChg>
        <pc:spChg chg="mod">
          <ac:chgData name="Joost van Duijn" userId="160bc622-3fff-47ae-a117-5fedc0bb1265" providerId="ADAL" clId="{27AEA6B2-68FF-45BF-A91E-2F00EAFDCCD7}" dt="2023-03-28T09:41:07.359" v="63" actId="255"/>
          <ac:spMkLst>
            <pc:docMk/>
            <pc:sldMk cId="1910862966" sldId="256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27AEA6B2-68FF-45BF-A91E-2F00EAFDCCD7}" dt="2023-03-29T11:17:02.091" v="79" actId="20577"/>
        <pc:sldMkLst>
          <pc:docMk/>
          <pc:sldMk cId="1881333855" sldId="273"/>
        </pc:sldMkLst>
        <pc:spChg chg="mod">
          <ac:chgData name="Joost van Duijn" userId="160bc622-3fff-47ae-a117-5fedc0bb1265" providerId="ADAL" clId="{27AEA6B2-68FF-45BF-A91E-2F00EAFDCCD7}" dt="2023-03-29T11:17:02.091" v="79" actId="20577"/>
          <ac:spMkLst>
            <pc:docMk/>
            <pc:sldMk cId="1881333855" sldId="273"/>
            <ac:spMk id="3" creationId="{00000000-0000-0000-0000-000000000000}"/>
          </ac:spMkLst>
        </pc:spChg>
      </pc:sldChg>
      <pc:sldChg chg="modSp mod modShow">
        <pc:chgData name="Joost van Duijn" userId="160bc622-3fff-47ae-a117-5fedc0bb1265" providerId="ADAL" clId="{27AEA6B2-68FF-45BF-A91E-2F00EAFDCCD7}" dt="2023-03-28T09:44:37.816" v="67" actId="729"/>
        <pc:sldMkLst>
          <pc:docMk/>
          <pc:sldMk cId="1988483007" sldId="278"/>
        </pc:sldMkLst>
        <pc:spChg chg="mod">
          <ac:chgData name="Joost van Duijn" userId="160bc622-3fff-47ae-a117-5fedc0bb1265" providerId="ADAL" clId="{27AEA6B2-68FF-45BF-A91E-2F00EAFDCCD7}" dt="2023-03-28T09:43:30.954" v="66" actId="20577"/>
          <ac:spMkLst>
            <pc:docMk/>
            <pc:sldMk cId="1988483007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66B29-A2D6-2A44-9424-16AA78615779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265B8-41AD-5045-8D9D-1E6505756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5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34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61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4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0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22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54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82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28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31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que cuando tienen el Acuerdo de estudios en Sigma ya grabado y aprobado, les aparece la pestaña de Programa de Intercambio, y que de ahí tienen que coger esas asignaturas. Que los que no lo tienen simplemente hagan su matrícula normal, con las asignaturas que estén pensando llevarse al intercambio y  pedir reconocimiento. Hay que advertirles que tienen que coger el 50% pendientes igual que si se quedan en Córdoba y que el máximo de créditos por curso académico entre todos, los que se llevan y los que no, son 78.</a:t>
            </a:r>
          </a:p>
          <a:p>
            <a:r>
              <a:rPr lang="es-ES" dirty="0"/>
              <a:t>                  Por último lo que hablamos que había pasado este año. Las </a:t>
            </a:r>
            <a:r>
              <a:rPr lang="es-ES" dirty="0" err="1"/>
              <a:t>asignturas</a:t>
            </a:r>
            <a:r>
              <a:rPr lang="es-ES" dirty="0"/>
              <a:t> que se dejan para cursar en Córdoba se consideran como alumnos de Córdoba y que tienen que cumplir todos los requisitos como los de </a:t>
            </a:r>
            <a:r>
              <a:rPr lang="es-ES" dirty="0" err="1"/>
              <a:t>aqui</a:t>
            </a:r>
            <a:r>
              <a:rPr lang="es-ES" dirty="0"/>
              <a:t>, y lo que ponga la guía docente de la asignatura. Las convocatorias serían también las mismas de Córdoba.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8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0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83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83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13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2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97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C9F-1396-E64E-8885-EA562DD6F175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161D-4A92-BC42-9290-A58665A79B4B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0673-FC0C-B345-90C8-8C073A6C07DC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B88-55E5-4146-9F2B-C3F7D77C169A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7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1D38-82FC-CC4B-97A9-0679480C613F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9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BAB6-2AD9-704B-BA8C-B82FD593E518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491-FC9A-8F4B-8334-DEACCA0DACEB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5BB6-AE0A-2E46-B3DD-2ABA813B7E51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886-4813-6F49-8A50-1338591B08CF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548F-0C3F-E346-9870-222FD7C08D1F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50F0-3BC7-DC40-B7F3-C54DE8992F04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408BF-986E-C74D-B3EC-2FD01A9A7C8E}" type="datetime1">
              <a:rPr lang="es-ES_tradnl" smtClean="0"/>
              <a:t>28/03/2023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9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bilityeps@uco.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bilityeps@uco.es" TargetMode="External"/><Relationship Id="rId4" Type="http://schemas.openxmlformats.org/officeDocument/2006/relationships/hyperlink" Target="https://www.uco.es/eps/es/programas-movilidad-informac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400" b="1" dirty="0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Reunión informativa con los seleccionados de los programas de movilidad</a:t>
            </a:r>
            <a:br>
              <a:rPr lang="en-US" sz="4400" b="1" dirty="0"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 err="1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Curso</a:t>
            </a:r>
            <a:r>
              <a:rPr lang="en-US" sz="3600" dirty="0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 2023/24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7024"/>
          </a:xfrm>
        </p:spPr>
        <p:txBody>
          <a:bodyPr>
            <a:normAutofit fontScale="92500" lnSpcReduction="10000"/>
          </a:bodyPr>
          <a:lstStyle/>
          <a:p>
            <a:r>
              <a:rPr lang="es-ES_tradnl" b="1" i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Presentación informativa</a:t>
            </a:r>
          </a:p>
          <a:p>
            <a:r>
              <a:rPr lang="es-ES_tradnl" b="1" i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30 de marzo de 2023</a:t>
            </a:r>
          </a:p>
          <a:p>
            <a:r>
              <a:rPr lang="es-ES_tradnl" sz="20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Joost van Duijn</a:t>
            </a:r>
          </a:p>
          <a:p>
            <a:r>
              <a:rPr lang="es-ES_tradnl" sz="17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Subdirector de Relaciones Exteriores</a:t>
            </a:r>
          </a:p>
          <a:p>
            <a:r>
              <a:rPr lang="es-ES_tradnl" sz="20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Paco Cruz Navas </a:t>
            </a:r>
          </a:p>
          <a:p>
            <a:r>
              <a:rPr lang="es-ES_tradnl" sz="17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Secretaría de estudiantes de la EPSC</a:t>
            </a:r>
          </a:p>
        </p:txBody>
      </p:sp>
      <p:pic>
        <p:nvPicPr>
          <p:cNvPr id="4" name="3 Imagen" descr="G:\01 MARTA\01 EPSC\secretaria\logooriginal_tran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31" y="2723977"/>
            <a:ext cx="1215199" cy="1571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8" t="14647" r="21852" b="15406"/>
          <a:stretch/>
        </p:blipFill>
        <p:spPr>
          <a:xfrm>
            <a:off x="10668000" y="2180492"/>
            <a:ext cx="1233268" cy="1055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8" t="10848" r="21852" b="22983"/>
          <a:stretch/>
        </p:blipFill>
        <p:spPr>
          <a:xfrm>
            <a:off x="10668000" y="3602038"/>
            <a:ext cx="1233268" cy="998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8" t="33641" r="11463" b="32923"/>
          <a:stretch/>
        </p:blipFill>
        <p:spPr>
          <a:xfrm>
            <a:off x="7891975" y="116452"/>
            <a:ext cx="4300025" cy="1322460"/>
          </a:xfrm>
          <a:prstGeom prst="rect">
            <a:avLst/>
          </a:prstGeom>
        </p:spPr>
      </p:pic>
      <p:pic>
        <p:nvPicPr>
          <p:cNvPr id="8" name="Imagen 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4874"/>
            <a:ext cx="2968283" cy="1273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86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ESPECÍFICAS PARA EL TFG (III)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La memoria que adjunta la solicitud de tema de TFG deberá incluir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(ver Reglamento de TFG):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Título del TFG, que deberá figurar al menos en castellano.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Introducción.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Objetivos.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Antecedentes (en su caso).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Partes de que constará el TFG (en su caso).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Fases de desarrollo y su cronograma (detallando la distribución de 300 h de trabajo asociado con el TFG)).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Recursos (cuando proceda).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Bibliografía.</a:t>
            </a:r>
          </a:p>
          <a:p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6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ESPECÍFICAS PARA EL TFG (IV)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alumno puede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realizar la defensa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del TFG en la universidad de destino con la posibilidad de volverlo a defender en la EPSC con vistas de mejorar la calificación. </a:t>
            </a:r>
          </a:p>
          <a:p>
            <a:r>
              <a:rPr lang="es-ES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Para poder subir la nota obtenida en vuestro expediente deberéis cumplir (en el mismo año académico de vuestra estancia), artículo 25:</a:t>
            </a:r>
          </a:p>
          <a:p>
            <a:pPr lvl="1"/>
            <a:r>
              <a:rPr lang="es-ES" sz="2000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Tener todos lo créditos obligatorios aprobados.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80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ACLARACIONES IMPORTANTES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Los datos ofrecidos en este documento pueden cambiar según la universidad de destino.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recuerda que es la EPSC la que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NOMINA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y la universidad de destino la que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ACEPTA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al candidato.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La EPSC es un mero vehículo de información, ayuda y administrativo para la estancia Erasmus+: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 responsabilidad </a:t>
            </a:r>
            <a:r>
              <a:rPr lang="es-ES" sz="16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EXCLUSIVA</a:t>
            </a:r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del estudiante estar puntualmente al corriente de la normativa tanto en la universidad de origen (UCO / EPSC) como en la universidad/centro de destino.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estudiante debe asegurarse de que los papeles requeridos son los que entrega.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caso de requerir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enviar documentos a la universidad de destino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es conveniente hacerlo mediante conducto oficial a través de oficios remitidos desde la EPSC.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Hay que observar </a:t>
            </a:r>
            <a:r>
              <a:rPr lang="es-ES" sz="16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cómo piden las universidades de destino los documentos</a:t>
            </a:r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Por ejemplo, a menudo piden los documentos escritos con ordenador.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caso de requerir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enviar documentos por correo electrónico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hay que poner en copia a </a:t>
            </a:r>
            <a:r>
              <a:rPr lang="es-ES" sz="2000" b="1" u="sng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  <a:hlinkClick r:id="rId4"/>
              </a:rPr>
              <a:t>mobilityeps@uco.es</a:t>
            </a:r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 se necesita el </a:t>
            </a:r>
            <a:r>
              <a:rPr lang="es-ES" sz="2000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Transcript</a:t>
            </a:r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of Records, solicitarlo a </a:t>
            </a:r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hlinkClick r:id="rId4"/>
              </a:rPr>
              <a:t>mobilityeps@uco.es</a:t>
            </a:r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dejando datos personales.</a:t>
            </a:r>
          </a:p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8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ACLARACIONES IMPORTANTES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 recomendable centralizar las dudas y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el contacto con la universidad de destino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 través de la coordinación de movilidad. 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caso de cambio en las condiciones de las universidades destino o de no ser aceptada una nominación, se podrá buscar un destino alternativo dentro de las vacantes (siempre dentro de los plazos establecidos por cada universidad extranjera).</a:t>
            </a:r>
          </a:p>
          <a:p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LOS PROCEDIMIENTOS Y NORMATIVA PUEDEN CAMBIAR.</a:t>
            </a:r>
          </a:p>
          <a:p>
            <a:pPr lvl="1"/>
            <a:r>
              <a:rPr lang="es-ES" sz="16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Asegurarse de plazos y fechas con anterioridad.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Tengamos claro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: La EPSC NO es responsable de la gestión de mi Erasmus+ así como de tramitar mi viaje, alojamiento, etc.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Desde la oficina de movilidad de la EPSC estamos para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ayudarte en la medida que podamos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indicarte con quién se debe hablar en cada caso y tramitar toda la documentación que se requiera</a:t>
            </a:r>
          </a:p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ACLARACIONES IMPORTANTES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Convocatorias de exámenes: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Después de haberse presentado a un examen en la EPSC (y hay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una calificación en SIGMA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 se puede llevar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esta asignatura dentro del programa de movilidad. 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 tenéis una asignatura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suspensa en el </a:t>
            </a:r>
            <a:r>
              <a:rPr lang="es-E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Transcript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of Records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después de volver de vuestra estancia, esta asignatura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 puede ser cursada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la UCO en el mismo año académico.</a:t>
            </a:r>
          </a:p>
          <a:p>
            <a:pPr lvl="1"/>
            <a:r>
              <a:rPr lang="es-ES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El número de convocatorias disponible de una asignatura que se lleva de movilidad, depende de la universidad de destino, no de la EPSC.</a:t>
            </a:r>
          </a:p>
          <a:p>
            <a:pPr lvl="1"/>
            <a:endParaRPr lang="es-E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3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15</a:t>
            </a:fld>
            <a:endParaRPr lang="en-US"/>
          </a:p>
        </p:txBody>
      </p:sp>
      <p:sp>
        <p:nvSpPr>
          <p:cNvPr id="6" name="Rectángulo: esquinas redondeadas 1">
            <a:extLst>
              <a:ext uri="{FF2B5EF4-FFF2-40B4-BE49-F238E27FC236}">
                <a16:creationId xmlns:a16="http://schemas.microsoft.com/office/drawing/2014/main" id="{3270E1A4-2E38-4707-8788-D161FC71B7C3}"/>
              </a:ext>
            </a:extLst>
          </p:cNvPr>
          <p:cNvSpPr/>
          <p:nvPr/>
        </p:nvSpPr>
        <p:spPr>
          <a:xfrm>
            <a:off x="1490546" y="492924"/>
            <a:ext cx="9210907" cy="35906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Es responsabilidad </a:t>
            </a:r>
            <a:r>
              <a:rPr lang="es-ES" sz="3600" b="1" u="sng" dirty="0">
                <a:solidFill>
                  <a:srgbClr val="08AE93"/>
                </a:solidFill>
                <a:latin typeface="Verdana Pro" panose="020B0604030504040204" pitchFamily="34" charset="0"/>
                <a:ea typeface="+mj-ea"/>
                <a:cs typeface="+mj-cs"/>
              </a:rPr>
              <a:t>EXCLUSIVA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 del estudiante cumplir plazos, así como informarse de los trámites y tiempos requeridos para estos trámites </a:t>
            </a:r>
            <a:endParaRPr lang="es-ES" sz="2000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  <p:sp>
        <p:nvSpPr>
          <p:cNvPr id="7" name="Rectángulo: esquinas redondeadas 5">
            <a:extLst>
              <a:ext uri="{FF2B5EF4-FFF2-40B4-BE49-F238E27FC236}">
                <a16:creationId xmlns:a16="http://schemas.microsoft.com/office/drawing/2014/main" id="{7A8376BA-B479-4E2D-9366-DCB887C33486}"/>
              </a:ext>
            </a:extLst>
          </p:cNvPr>
          <p:cNvSpPr/>
          <p:nvPr/>
        </p:nvSpPr>
        <p:spPr>
          <a:xfrm>
            <a:off x="1490546" y="4551967"/>
            <a:ext cx="9210907" cy="16243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u="sng" dirty="0">
                <a:solidFill>
                  <a:srgbClr val="08AE93"/>
                </a:solidFill>
                <a:latin typeface="Verdana Pro" panose="020B0604030504040204" pitchFamily="34" charset="0"/>
                <a:ea typeface="+mj-ea"/>
                <a:cs typeface="+mj-cs"/>
              </a:rPr>
              <a:t>ANTES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 de escribir un correo: </a:t>
            </a:r>
            <a:r>
              <a:rPr lang="es-ES" sz="3600" b="1" u="sng" dirty="0">
                <a:solidFill>
                  <a:srgbClr val="08AE93"/>
                </a:solidFill>
                <a:latin typeface="Verdana Pro" panose="020B0604030504040204" pitchFamily="34" charset="0"/>
                <a:ea typeface="+mj-ea"/>
                <a:cs typeface="+mj-cs"/>
              </a:rPr>
              <a:t>LEA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 la normativa</a:t>
            </a:r>
            <a:endParaRPr lang="es-ES" sz="2000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2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16</a:t>
            </a:fld>
            <a:endParaRPr lang="en-US"/>
          </a:p>
        </p:txBody>
      </p:sp>
      <p:sp>
        <p:nvSpPr>
          <p:cNvPr id="6" name="Rectángulo: esquinas redondeadas 1">
            <a:extLst>
              <a:ext uri="{FF2B5EF4-FFF2-40B4-BE49-F238E27FC236}">
                <a16:creationId xmlns:a16="http://schemas.microsoft.com/office/drawing/2014/main" id="{A5FD0437-6DE8-4964-A252-EFE91CCD9C59}"/>
              </a:ext>
            </a:extLst>
          </p:cNvPr>
          <p:cNvSpPr/>
          <p:nvPr/>
        </p:nvSpPr>
        <p:spPr>
          <a:xfrm>
            <a:off x="1490546" y="2329542"/>
            <a:ext cx="9210907" cy="21771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Para asuntos académicos</a:t>
            </a:r>
          </a:p>
          <a:p>
            <a:endParaRPr lang="es-ES" sz="4000" b="1" dirty="0">
              <a:solidFill>
                <a:srgbClr val="374975"/>
              </a:solidFill>
              <a:latin typeface="Verdana Pro" panose="020B0604030504040204" pitchFamily="34" charset="0"/>
              <a:ea typeface="+mj-ea"/>
              <a:cs typeface="+mj-cs"/>
            </a:endParaRPr>
          </a:p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Coordinador Erasmus EPSC</a:t>
            </a:r>
          </a:p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Secretaría de la EPSC</a:t>
            </a:r>
            <a:endParaRPr lang="es-ES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  <p:sp>
        <p:nvSpPr>
          <p:cNvPr id="7" name="Rectángulo: esquinas redondeadas 5">
            <a:extLst>
              <a:ext uri="{FF2B5EF4-FFF2-40B4-BE49-F238E27FC236}">
                <a16:creationId xmlns:a16="http://schemas.microsoft.com/office/drawing/2014/main" id="{9AEF0A4D-1460-4BB7-82C5-C1DED3F322B7}"/>
              </a:ext>
            </a:extLst>
          </p:cNvPr>
          <p:cNvSpPr/>
          <p:nvPr/>
        </p:nvSpPr>
        <p:spPr>
          <a:xfrm>
            <a:off x="1490546" y="524106"/>
            <a:ext cx="9210907" cy="16243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Toda la documentación se tramita a través de UCO</a:t>
            </a:r>
            <a:endParaRPr lang="es-ES" sz="2000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  <p:sp>
        <p:nvSpPr>
          <p:cNvPr id="8" name="Rectángulo: esquinas redondeadas 8">
            <a:extLst>
              <a:ext uri="{FF2B5EF4-FFF2-40B4-BE49-F238E27FC236}">
                <a16:creationId xmlns:a16="http://schemas.microsoft.com/office/drawing/2014/main" id="{66815B95-E649-43A8-8C05-10477430EDB3}"/>
              </a:ext>
            </a:extLst>
          </p:cNvPr>
          <p:cNvSpPr/>
          <p:nvPr/>
        </p:nvSpPr>
        <p:spPr>
          <a:xfrm>
            <a:off x="1182029" y="4709532"/>
            <a:ext cx="9879981" cy="214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Para asuntos administrativos, financieros y Beca Erasmus</a:t>
            </a:r>
          </a:p>
          <a:p>
            <a:pPr algn="ctr"/>
            <a:endParaRPr lang="es-ES" sz="3200" b="1" dirty="0">
              <a:solidFill>
                <a:srgbClr val="374975"/>
              </a:solidFill>
              <a:latin typeface="Verdana Pro" panose="020B0604030504040204" pitchFamily="34" charset="0"/>
              <a:ea typeface="+mj-ea"/>
              <a:cs typeface="+mj-cs"/>
            </a:endParaRPr>
          </a:p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ORI RECTORADO</a:t>
            </a:r>
            <a:endParaRPr lang="es-ES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  <p:sp>
        <p:nvSpPr>
          <p:cNvPr id="9" name="Flecha: hacia abajo 7">
            <a:extLst>
              <a:ext uri="{FF2B5EF4-FFF2-40B4-BE49-F238E27FC236}">
                <a16:creationId xmlns:a16="http://schemas.microsoft.com/office/drawing/2014/main" id="{382BD4D6-9E12-43D3-9AC1-8DA0E8C2B2E7}"/>
              </a:ext>
            </a:extLst>
          </p:cNvPr>
          <p:cNvSpPr/>
          <p:nvPr/>
        </p:nvSpPr>
        <p:spPr>
          <a:xfrm>
            <a:off x="5807925" y="2865863"/>
            <a:ext cx="576148" cy="563137"/>
          </a:xfrm>
          <a:prstGeom prst="downArrow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AA05145C-F173-4C32-A359-FF5571EF657B}"/>
              </a:ext>
            </a:extLst>
          </p:cNvPr>
          <p:cNvSpPr/>
          <p:nvPr/>
        </p:nvSpPr>
        <p:spPr>
          <a:xfrm>
            <a:off x="5807925" y="5715249"/>
            <a:ext cx="576148" cy="563137"/>
          </a:xfrm>
          <a:prstGeom prst="downArrow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918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FECHAS IMPORTANTES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15 de Mayo de 2023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Entrega de solicitudes de reconocimientos a </a:t>
            </a:r>
            <a:r>
              <a:rPr lang="es-ES" sz="2000" b="1" u="sng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mobilityeps@uco.es</a:t>
            </a:r>
          </a:p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15-31 de Mayo de 2023 (tentativo)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Notificaciones de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resultados</a:t>
            </a:r>
            <a:endParaRPr lang="es-ES" sz="2800" b="1" dirty="0">
              <a:solidFill>
                <a:srgbClr val="45B9BB"/>
              </a:solidFill>
              <a:latin typeface="Vida 33 Pro"/>
              <a:ea typeface="Vida 33 Pro" charset="0"/>
              <a:cs typeface="Vida 33 Pro" charset="0"/>
            </a:endParaRPr>
          </a:p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Desde el 15 de Mayo de 2023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Firma y tramitación de acuerdos de estudios y </a:t>
            </a:r>
            <a:r>
              <a:rPr lang="es-ES" sz="2000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learning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sz="2000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agreement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grabados en Sigma.</a:t>
            </a:r>
          </a:p>
          <a:p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Finales de Julio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Matriculación</a:t>
            </a:r>
            <a:endParaRPr lang="es-ES" sz="2400" b="1" dirty="0">
              <a:solidFill>
                <a:srgbClr val="08AE93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3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¿QUÉ DOCUMENTOS DEBEMOS CONOCER?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STUDENT APPLICATION FORM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TRANSCRIPT OF RECORDS 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SOLICITUD DE RECONOCIMIENTO DE ASIGNTURAS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LEARNING AGREEMENT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SEGURO DE VIAJE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ACUERDO DE ESTUDIOS (SIGMA)</a:t>
            </a:r>
          </a:p>
          <a:p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18</a:t>
            </a:fld>
            <a:endParaRPr lang="en-US"/>
          </a:p>
        </p:txBody>
      </p:sp>
      <p:pic>
        <p:nvPicPr>
          <p:cNvPr id="6" name="Gráfico 4" descr="Documento">
            <a:extLst>
              <a:ext uri="{FF2B5EF4-FFF2-40B4-BE49-F238E27FC236}">
                <a16:creationId xmlns:a16="http://schemas.microsoft.com/office/drawing/2014/main" id="{4B63D136-72F4-42A4-B771-660E19F82D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19509">
            <a:off x="9089846" y="4210126"/>
            <a:ext cx="1609344" cy="16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7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NOTA IMPORTANTE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s-ES" sz="32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Matriculación: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Los que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tienen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Acuerdo de estudios en Sigma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ya grabado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y aprobado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pestaña de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Programa de Intercambio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coger asignaturas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Los que no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matriculación normal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(con las asignaturas que estéis pensando  llevaros al intercambio y  pedir reconocimiento). </a:t>
            </a:r>
          </a:p>
          <a:p>
            <a:pPr lvl="1"/>
            <a:r>
              <a:rPr lang="es-ES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Obligatoriedad estar matriculado en el 50 % de asignaturas pendientes (suspensas). Máximo 78 créditos por curso académico.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las asignaturas en que estéis matriculados pero no las podéis llevar de intercambio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alumnos de la UCO: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Cumplir con la guía docente como cualquier otro estudiante que no está de intercambio.</a:t>
            </a:r>
            <a:endParaRPr lang="es-E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PROCEDIMIENTO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</a:t>
            </a:fld>
            <a:endParaRPr lang="en-US"/>
          </a:p>
        </p:txBody>
      </p:sp>
      <p:sp>
        <p:nvSpPr>
          <p:cNvPr id="8" name="Flecha: doblada hacia arriba 6">
            <a:extLst>
              <a:ext uri="{FF2B5EF4-FFF2-40B4-BE49-F238E27FC236}">
                <a16:creationId xmlns:a16="http://schemas.microsoft.com/office/drawing/2014/main" id="{4F7967B7-356A-4B0D-8CC7-CEBC5E5979A2}"/>
              </a:ext>
            </a:extLst>
          </p:cNvPr>
          <p:cNvSpPr/>
          <p:nvPr/>
        </p:nvSpPr>
        <p:spPr>
          <a:xfrm rot="5400000">
            <a:off x="206803" y="3386965"/>
            <a:ext cx="755882" cy="68884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84626F6-7F83-4BED-9809-6F9F5A71EEF9}"/>
              </a:ext>
            </a:extLst>
          </p:cNvPr>
          <p:cNvSpPr/>
          <p:nvPr/>
        </p:nvSpPr>
        <p:spPr>
          <a:xfrm>
            <a:off x="240320" y="2449185"/>
            <a:ext cx="5511800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2. SOLICITUD DE RECONOCIMIENTOS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3A45969-9AA8-470F-BBF2-F70F4500E854}"/>
              </a:ext>
            </a:extLst>
          </p:cNvPr>
          <p:cNvSpPr txBox="1"/>
          <p:nvPr/>
        </p:nvSpPr>
        <p:spPr>
          <a:xfrm>
            <a:off x="5838669" y="2521972"/>
            <a:ext cx="6212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Aprobado por la Comisión de Relaciones Internacionales de la EPSC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8105239-D50C-47B8-AC17-9149506959FC}"/>
              </a:ext>
            </a:extLst>
          </p:cNvPr>
          <p:cNvSpPr/>
          <p:nvPr/>
        </p:nvSpPr>
        <p:spPr>
          <a:xfrm>
            <a:off x="929168" y="3631798"/>
            <a:ext cx="4822952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3. ACUERDO DE ESTUDIOS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6E9BD37-484B-488D-A526-F9250A085533}"/>
              </a:ext>
            </a:extLst>
          </p:cNvPr>
          <p:cNvSpPr txBox="1"/>
          <p:nvPr/>
        </p:nvSpPr>
        <p:spPr>
          <a:xfrm>
            <a:off x="5838669" y="3768951"/>
            <a:ext cx="6212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Realizado por el estudiante en SIGMA.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Aprobado y firmado por la EPSC</a:t>
            </a:r>
          </a:p>
        </p:txBody>
      </p:sp>
      <p:sp>
        <p:nvSpPr>
          <p:cNvPr id="13" name="Flecha: doblada hacia arriba 12">
            <a:extLst>
              <a:ext uri="{FF2B5EF4-FFF2-40B4-BE49-F238E27FC236}">
                <a16:creationId xmlns:a16="http://schemas.microsoft.com/office/drawing/2014/main" id="{9E34CB27-BB93-45EA-8F0B-A83B0BA132C7}"/>
              </a:ext>
            </a:extLst>
          </p:cNvPr>
          <p:cNvSpPr/>
          <p:nvPr/>
        </p:nvSpPr>
        <p:spPr>
          <a:xfrm rot="5400000">
            <a:off x="812753" y="4695441"/>
            <a:ext cx="755882" cy="68884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99039214-45DC-426F-8293-98FCAA5C2E5F}"/>
              </a:ext>
            </a:extLst>
          </p:cNvPr>
          <p:cNvSpPr/>
          <p:nvPr/>
        </p:nvSpPr>
        <p:spPr>
          <a:xfrm>
            <a:off x="1578392" y="4752383"/>
            <a:ext cx="4173728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4. LEARNING AGREEMENT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151993E-71BC-46BC-905C-256BF6544E8A}"/>
              </a:ext>
            </a:extLst>
          </p:cNvPr>
          <p:cNvSpPr txBox="1"/>
          <p:nvPr/>
        </p:nvSpPr>
        <p:spPr>
          <a:xfrm>
            <a:off x="5838668" y="4897958"/>
            <a:ext cx="6212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Aprobado y firmado por la EPSC y por el coordinador de la universidad de destino</a:t>
            </a:r>
          </a:p>
        </p:txBody>
      </p:sp>
      <p:sp>
        <p:nvSpPr>
          <p:cNvPr id="16" name="Flecha: doblada hacia arriba 15">
            <a:extLst>
              <a:ext uri="{FF2B5EF4-FFF2-40B4-BE49-F238E27FC236}">
                <a16:creationId xmlns:a16="http://schemas.microsoft.com/office/drawing/2014/main" id="{939EDD1F-64D7-4AF8-B217-5447CD59687F}"/>
              </a:ext>
            </a:extLst>
          </p:cNvPr>
          <p:cNvSpPr/>
          <p:nvPr/>
        </p:nvSpPr>
        <p:spPr>
          <a:xfrm rot="5400000">
            <a:off x="1501601" y="5900977"/>
            <a:ext cx="755882" cy="68884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59103669-578A-49C9-B25C-B5497D49C132}"/>
              </a:ext>
            </a:extLst>
          </p:cNvPr>
          <p:cNvSpPr/>
          <p:nvPr/>
        </p:nvSpPr>
        <p:spPr>
          <a:xfrm>
            <a:off x="2327090" y="5906196"/>
            <a:ext cx="8660478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5. MATRÍCULA UCO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A61457E-723D-42A3-ADB1-CCC5E315D4EA}"/>
              </a:ext>
            </a:extLst>
          </p:cNvPr>
          <p:cNvSpPr/>
          <p:nvPr/>
        </p:nvSpPr>
        <p:spPr>
          <a:xfrm>
            <a:off x="240320" y="1138737"/>
            <a:ext cx="5511800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1. NOMINACIONES</a:t>
            </a:r>
          </a:p>
        </p:txBody>
      </p:sp>
      <p:sp>
        <p:nvSpPr>
          <p:cNvPr id="19" name="Flecha: hacia abajo 2">
            <a:extLst>
              <a:ext uri="{FF2B5EF4-FFF2-40B4-BE49-F238E27FC236}">
                <a16:creationId xmlns:a16="http://schemas.microsoft.com/office/drawing/2014/main" id="{9C2123D0-6FD6-4C7C-A73E-EE780CD9414E}"/>
              </a:ext>
            </a:extLst>
          </p:cNvPr>
          <p:cNvSpPr/>
          <p:nvPr/>
        </p:nvSpPr>
        <p:spPr>
          <a:xfrm>
            <a:off x="2327090" y="2023470"/>
            <a:ext cx="392156" cy="40114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5998"/>
              </a:solidFill>
              <a:latin typeface="Verdana Pro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8E21F5C-370D-41E6-AD10-7BD73F8BC811}"/>
              </a:ext>
            </a:extLst>
          </p:cNvPr>
          <p:cNvSpPr txBox="1"/>
          <p:nvPr/>
        </p:nvSpPr>
        <p:spPr>
          <a:xfrm>
            <a:off x="5838667" y="1237113"/>
            <a:ext cx="6212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Erasmus: </a:t>
            </a:r>
            <a:r>
              <a:rPr lang="es-ES" sz="2000" b="1" dirty="0">
                <a:solidFill>
                  <a:srgbClr val="08AE93"/>
                </a:solidFill>
                <a:latin typeface="Verdana Pro" panose="020B0604020202020204" pitchFamily="34" charset="0"/>
              </a:rPr>
              <a:t>EPSC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SICUE: </a:t>
            </a:r>
            <a:r>
              <a:rPr lang="es-ES" sz="2000" b="1" dirty="0">
                <a:solidFill>
                  <a:srgbClr val="08AE93"/>
                </a:solidFill>
                <a:latin typeface="Verdana Pro" panose="020B0604020202020204" pitchFamily="34" charset="0"/>
              </a:rPr>
              <a:t>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err="1">
                <a:solidFill>
                  <a:srgbClr val="45B9BB"/>
                </a:solidFill>
                <a:latin typeface="Verdana Pro" panose="020B0604020202020204" pitchFamily="34" charset="0"/>
              </a:rPr>
              <a:t>UCOGlobal</a:t>
            </a: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/Santander: </a:t>
            </a:r>
            <a:r>
              <a:rPr lang="es-ES" sz="2000" b="1" dirty="0">
                <a:solidFill>
                  <a:srgbClr val="08AE93"/>
                </a:solidFill>
                <a:latin typeface="Verdana Pro" panose="020B0604020202020204" pitchFamily="34" charset="0"/>
              </a:rPr>
              <a:t>ORI</a:t>
            </a:r>
          </a:p>
        </p:txBody>
      </p:sp>
    </p:spTree>
    <p:extLst>
      <p:ext uri="{BB962C8B-B14F-4D97-AF65-F5344CB8AC3E}">
        <p14:creationId xmlns:p14="http://schemas.microsoft.com/office/powerpoint/2010/main" val="1591606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NOTA IMPORTANTE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20</a:t>
            </a:fld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E1429DA-EAF7-4F31-8B0E-5E244EA9F530}"/>
              </a:ext>
            </a:extLst>
          </p:cNvPr>
          <p:cNvSpPr/>
          <p:nvPr/>
        </p:nvSpPr>
        <p:spPr>
          <a:xfrm>
            <a:off x="760669" y="2188027"/>
            <a:ext cx="10670662" cy="24819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</a:rPr>
              <a:t>Es </a:t>
            </a:r>
            <a:r>
              <a:rPr lang="es-ES" sz="3200" b="1" u="sng" dirty="0">
                <a:solidFill>
                  <a:srgbClr val="08AE93"/>
                </a:solidFill>
                <a:latin typeface="Verdana Pro" panose="020B0604030504040204" pitchFamily="34" charset="0"/>
              </a:rPr>
              <a:t>responsabilidad del estudiante </a:t>
            </a:r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</a:rPr>
              <a:t>conocer los procedimientos de sus respectivas universidades de acogida e informar a la EPSC de cualquier cambio que pueda detectar al respecto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374975"/>
              </a:solidFill>
              <a:effectLst/>
              <a:uLnTx/>
              <a:uFillTx/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20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NOTA IMPORTANTE 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(III)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21</a:t>
            </a:fld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ECC547F-841E-4BF9-9452-6E57BDA7763E}"/>
              </a:ext>
            </a:extLst>
          </p:cNvPr>
          <p:cNvSpPr/>
          <p:nvPr/>
        </p:nvSpPr>
        <p:spPr>
          <a:xfrm>
            <a:off x="760669" y="1796143"/>
            <a:ext cx="10670662" cy="32657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Si el </a:t>
            </a:r>
            <a:r>
              <a:rPr lang="es-ES" sz="3600" b="1" dirty="0" err="1">
                <a:solidFill>
                  <a:srgbClr val="08AE93"/>
                </a:solidFill>
                <a:latin typeface="Verdana Pro" panose="020B0604030504040204" pitchFamily="34" charset="0"/>
              </a:rPr>
              <a:t>Learning</a:t>
            </a:r>
            <a:r>
              <a:rPr lang="es-ES" sz="3600" b="1" dirty="0">
                <a:solidFill>
                  <a:srgbClr val="08AE93"/>
                </a:solidFill>
                <a:latin typeface="Verdana Pro" panose="020B0604030504040204" pitchFamily="34" charset="0"/>
              </a:rPr>
              <a:t> </a:t>
            </a:r>
            <a:r>
              <a:rPr lang="es-ES" sz="3600" b="1" dirty="0" err="1">
                <a:solidFill>
                  <a:srgbClr val="08AE93"/>
                </a:solidFill>
                <a:latin typeface="Verdana Pro" panose="020B0604030504040204" pitchFamily="34" charset="0"/>
              </a:rPr>
              <a:t>Agreement</a:t>
            </a:r>
            <a:r>
              <a:rPr lang="es-ES" sz="3600" b="1" dirty="0">
                <a:solidFill>
                  <a:srgbClr val="08AE93"/>
                </a:solidFill>
                <a:latin typeface="Verdana Pro" panose="020B0604030504040204" pitchFamily="34" charset="0"/>
              </a:rPr>
              <a:t> 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de destino es distinto al </a:t>
            </a:r>
            <a:r>
              <a:rPr lang="es-ES" sz="3600" b="1" dirty="0" err="1">
                <a:solidFill>
                  <a:srgbClr val="374975"/>
                </a:solidFill>
                <a:latin typeface="Verdana Pro" panose="020B0604030504040204" pitchFamily="34" charset="0"/>
              </a:rPr>
              <a:t>Learning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 </a:t>
            </a:r>
            <a:r>
              <a:rPr lang="es-ES" sz="3600" b="1" dirty="0" err="1">
                <a:solidFill>
                  <a:srgbClr val="374975"/>
                </a:solidFill>
                <a:latin typeface="Verdana Pro" panose="020B0604030504040204" pitchFamily="34" charset="0"/>
              </a:rPr>
              <a:t>Agreement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 de la UCO debéis comunicarlo a </a:t>
            </a:r>
            <a:r>
              <a:rPr lang="es-ES" sz="3600" b="1" u="sng" dirty="0">
                <a:solidFill>
                  <a:srgbClr val="45B9BB"/>
                </a:solidFill>
                <a:latin typeface="Verdana Pro" panose="020B0604030504040204" pitchFamily="34" charset="0"/>
              </a:rPr>
              <a:t>mobilityEPS@uco.es</a:t>
            </a:r>
            <a:endParaRPr kumimoji="0" lang="es-ES" sz="3600" b="1" i="0" u="sng" strike="noStrike" kern="1200" cap="none" spc="0" normalizeH="0" baseline="0" noProof="0" dirty="0">
              <a:ln>
                <a:noFill/>
              </a:ln>
              <a:solidFill>
                <a:srgbClr val="45B9BB"/>
              </a:solidFill>
              <a:effectLst/>
              <a:uLnTx/>
              <a:uFillTx/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78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INFORMACIÓN SOBRE 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LOS PROGRAMAS 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DE MOVILIDAD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22</a:t>
            </a:fld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7BA5317-3EBA-4722-BABA-0E25DD37FB6C}"/>
              </a:ext>
            </a:extLst>
          </p:cNvPr>
          <p:cNvSpPr/>
          <p:nvPr/>
        </p:nvSpPr>
        <p:spPr>
          <a:xfrm>
            <a:off x="760669" y="1658088"/>
            <a:ext cx="10670662" cy="17709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2400" b="1" u="sng" dirty="0">
                <a:solidFill>
                  <a:srgbClr val="08AE93"/>
                </a:solidFill>
                <a:latin typeface="Verdana Pro" panose="020B0604030504040204" pitchFamily="34" charset="0"/>
              </a:rPr>
              <a:t>EN LA ESCUELA POLITÉCNICA SUPERIOR DE CÓRDOBA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kumimoji="0" lang="es-ES" sz="2400" i="0" u="none" strike="noStrike" kern="1200" cap="none" spc="0" normalizeH="0" baseline="0" noProof="0" dirty="0">
                <a:ln>
                  <a:noFill/>
                </a:ln>
                <a:solidFill>
                  <a:srgbClr val="374975"/>
                </a:solidFill>
                <a:effectLst/>
                <a:uLnTx/>
                <a:uFillTx/>
                <a:latin typeface="Verdana Pro" panose="020B0604030504040204" pitchFamily="34" charset="0"/>
              </a:rPr>
              <a:t>Secretaría de estudiantes (movilidad).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s-ES" sz="2400" dirty="0">
                <a:solidFill>
                  <a:srgbClr val="374975"/>
                </a:solidFill>
                <a:latin typeface="Verdana Pro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https://www.uco.es/eps/es/programas-movilidad-informacion</a:t>
            </a:r>
            <a:endParaRPr kumimoji="0" lang="es-ES" sz="2400" i="0" u="none" strike="noStrike" kern="1200" cap="none" spc="0" normalizeH="0" baseline="0" noProof="0" dirty="0">
              <a:ln>
                <a:noFill/>
              </a:ln>
              <a:solidFill>
                <a:srgbClr val="374975"/>
              </a:solidFill>
              <a:effectLst/>
              <a:uLnTx/>
              <a:uFillTx/>
              <a:latin typeface="Verdana Pro" panose="020B0604030504040204" pitchFamily="34" charset="0"/>
            </a:endParaRPr>
          </a:p>
        </p:txBody>
      </p:sp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FEEE1B85-4769-4083-BA23-BE24CD6F66BF}"/>
              </a:ext>
            </a:extLst>
          </p:cNvPr>
          <p:cNvSpPr/>
          <p:nvPr/>
        </p:nvSpPr>
        <p:spPr>
          <a:xfrm>
            <a:off x="3523360" y="3725293"/>
            <a:ext cx="5145279" cy="21553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000" b="1" dirty="0">
                <a:solidFill>
                  <a:srgbClr val="374975"/>
                </a:solidFill>
                <a:latin typeface="Verdana Pro" panose="020B0604030504040204" pitchFamily="34" charset="0"/>
              </a:rPr>
              <a:t>Responsable movilidad Secretaría Estudiantes</a:t>
            </a:r>
          </a:p>
          <a:p>
            <a:pPr lvl="0" algn="ctr">
              <a:defRPr/>
            </a:pP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374975"/>
                </a:solidFill>
                <a:effectLst/>
                <a:uLnTx/>
                <a:uFillTx/>
                <a:latin typeface="Verdana Pro" panose="020B0604030504040204" pitchFamily="34" charset="0"/>
              </a:rPr>
              <a:t>957 21 83 85</a:t>
            </a:r>
          </a:p>
          <a:p>
            <a:pPr lvl="0" algn="ctr">
              <a:defRPr/>
            </a:pPr>
            <a:r>
              <a:rPr lang="es-ES" sz="2000" b="1" dirty="0">
                <a:solidFill>
                  <a:srgbClr val="45B9BB"/>
                </a:solidFill>
                <a:latin typeface="Verdana Pro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mobilityeps@uco.es</a:t>
            </a:r>
            <a:endParaRPr lang="es-ES" sz="2000" b="1" dirty="0">
              <a:solidFill>
                <a:srgbClr val="45B9BB"/>
              </a:solidFill>
              <a:latin typeface="Verdana Pro" panose="020B0604030504040204" pitchFamily="34" charset="0"/>
            </a:endParaRPr>
          </a:p>
          <a:p>
            <a:pPr lvl="0">
              <a:defRPr/>
            </a:pP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srgbClr val="374975"/>
              </a:solidFill>
              <a:effectLst/>
              <a:uLnTx/>
              <a:uFillTx/>
              <a:latin typeface="Verdana Pro" panose="020B0604030504040204" pitchFamily="34" charset="0"/>
            </a:endParaRPr>
          </a:p>
          <a:p>
            <a:pPr lvl="0" algn="ctr">
              <a:defRPr/>
            </a:pPr>
            <a:r>
              <a:rPr lang="es-ES" sz="2000" dirty="0">
                <a:solidFill>
                  <a:srgbClr val="374975"/>
                </a:solidFill>
                <a:latin typeface="Verdana Pro" panose="020B0604030504040204" pitchFamily="34" charset="0"/>
              </a:rPr>
              <a:t>Aulario Averroes</a:t>
            </a:r>
          </a:p>
          <a:p>
            <a:pPr lvl="0"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rgbClr val="374975"/>
              </a:solidFill>
              <a:effectLst/>
              <a:uLnTx/>
              <a:uFillTx/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3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PROCEDIMIENTO PARA SOLICITAR EL RECONOCIMIENTO DE ASIGNATURAS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s-ES" sz="3800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Pasos a seguir para solicitar el reconocimiento de asignaturas: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Remitir a </a:t>
            </a:r>
            <a:r>
              <a:rPr lang="es-ES" b="1" u="sng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mobilityeps@uco.es</a:t>
            </a:r>
            <a:r>
              <a:rPr lang="es-E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 correo adjuntando el documento </a:t>
            </a:r>
            <a:r>
              <a:rPr lang="es-E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Solicitud de reconocimiento de asignaturas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(en página Web de la EPS) en el que se incluya: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Código, nombre y número de créditos y carácter de la/s asignatura/s en destino.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URL/s del enlace institucional donde se publica el programa/guía docente de la/s asignatura/s en destino.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Código y nombre de la asignatura en la Universidad de Córdoba.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Solo se aceptará la presentación de un </a:t>
            </a:r>
            <a:r>
              <a:rPr lang="es-ES" b="1" u="sng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único documento por convocatoria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por lo que debe incluir todos los reconocimientos deseados.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 posible estudiar materias no directamente incluidas en el Plan de Estudios pero complementarias para la formación, como </a:t>
            </a:r>
            <a:r>
              <a:rPr lang="es-E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optatividad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(en </a:t>
            </a:r>
            <a:r>
              <a:rPr lang="es-ES" b="1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bloques de 5 créditos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). 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No inunde el correo con repetidas solicitudes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3</a:t>
            </a:fld>
            <a:endParaRPr lang="en-US"/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7F6A30CC-EBD0-455C-9EEA-E4CA16F3F11E}"/>
              </a:ext>
            </a:extLst>
          </p:cNvPr>
          <p:cNvSpPr/>
          <p:nvPr/>
        </p:nvSpPr>
        <p:spPr>
          <a:xfrm>
            <a:off x="1219695" y="6198343"/>
            <a:ext cx="9768468" cy="579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El envío de una solicitud no implica su reconocimiento.</a:t>
            </a:r>
          </a:p>
          <a:p>
            <a:pPr algn="ctr"/>
            <a:r>
              <a:rPr lang="es-ES" sz="20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Debe ser aprobada por la Comisión de Relaciones Internacionales de la EPSC </a:t>
            </a:r>
          </a:p>
        </p:txBody>
      </p:sp>
    </p:spTree>
    <p:extLst>
      <p:ext uri="{BB962C8B-B14F-4D97-AF65-F5344CB8AC3E}">
        <p14:creationId xmlns:p14="http://schemas.microsoft.com/office/powerpoint/2010/main" val="256130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PROCEDIMIENTO PARA SOLICITAR EL RECONOCIMIENTO DE ASIGNATURAS (II)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Pasos a seguir para solicitar el reconocimiento de asignaturas: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el caso de las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asignaturas obligatorias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recuerde visitar la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Web de la EPS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comprobar que las guías docentes son análogas (contenido, dedicación, </a:t>
            </a:r>
            <a:r>
              <a:rPr lang="es-ES" sz="2000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etc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,). Para ello, busque en el menú de su titulación &gt; Programas de asignaturas.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La guía docente o programa debe ser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público y disponible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en una dirección web (URL) institucional de la universidad de destino.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 se admiten documentos extraídos de páginas personales de profesorado o enviados por email sin estar refrendados por una URL institucional.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Solo se admiten a trámite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asignaturas regulares del Plan de Estudios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la universidad de destino. 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 procederá el reconocimiento de asignaturas que, al menos, desde el inicio del curso académico, no hayan sido incluidas en el programa docente o no pueda demostrarse una trayectoria regular y de continuidad en la impartición de la materia.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4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PROCEDIMIENTO PARA SOLICITAR EL RECONOCIMIENTO DE ASIGNATURAS (III)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deben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aprobar previamente los reconocimientos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las asignaturas a cursar en destino: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Antes de realizar el Acuerdo de estudios inicial.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Antes de solicitar cualquier cambio en la universidad de destino.</a:t>
            </a:r>
            <a:endParaRPr lang="es-E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Cualquier solicitud de cambios sin haber seguido el procedimiento adecuado implicará su</a:t>
            </a:r>
            <a:r>
              <a:rPr lang="es-ES" dirty="0">
                <a:solidFill>
                  <a:srgbClr val="FF0000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b="1" dirty="0">
                <a:solidFill>
                  <a:srgbClr val="FF0000"/>
                </a:solidFill>
                <a:latin typeface="Vida 33 Pro"/>
                <a:ea typeface="Vida 33 Pro" charset="0"/>
                <a:cs typeface="Vida 33 Pro" charset="0"/>
              </a:rPr>
              <a:t>desestimación automática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0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A TENER EN CUENTA SOBRE RECONOCIMIENTOS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un curso completo, no es posible reconocer más de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60 créditos obligatorios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ni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30 optativos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El total de créditos reconocidos no podrá superar los </a:t>
            </a:r>
            <a:r>
              <a:rPr lang="es-ES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66 créditos (33 para un cuatrimestre)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es posible cursar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asignaturas básicas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del plan de estudios.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cada asignatura,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el número de créditos cursados en destino debe ser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similar al reconocido por la Universidad de Córdoba.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puede solicitar el reconocimiento de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dos o más asignaturas por una de la Universidad de Córdoba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si el total de los programas en destino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cubren los contenidos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la asignatura a reconocer.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múltiples ocasiones, cuando el reconocimiento de una asignatura por una obligatoria es desestimado, la misma asignatura podría ser reconocida por </a:t>
            </a:r>
            <a:r>
              <a:rPr lang="es-ES" sz="2000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optatividad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(hasta un máximo de 30 créditos y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en bloques de 5 créditos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A TENER EN CUENTA SOBRE RECONOCIMIENTOS (II)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periodo lectivo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la asignatura debe estar contenido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dentro del periodo de movilidad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destino del estudiante.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admitirá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únicamente un cambio en el acuerdo de aprendizaje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y dentro del plazo establecido por la EPSC / UCO.</a:t>
            </a:r>
          </a:p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 reconocerán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más de 5 créditos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</a:t>
            </a:r>
            <a:r>
              <a:rPr lang="es-E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optatividad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por cursos de idiomas (siempre que el curso lo imparta la Universidad de destino, tenga reconocimiento en ECTS)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Sólo asignaturas cursadas en el idioma para el que se posea </a:t>
            </a:r>
            <a:r>
              <a:rPr lang="es-ES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competencia lingüística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(mínimo B1, según destino).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5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ESPECÍFICAS PARA EL TFG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</a:t>
            </a:r>
            <a:r>
              <a:rPr lang="es-ES" sz="24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TFG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tiene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12 ECTS (300h)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por lo que debe ser reconocido por su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materia análoga 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siempre que cumpla con esta cantidad de créditos.</a:t>
            </a:r>
          </a:p>
          <a:p>
            <a:pPr lvl="1"/>
            <a:r>
              <a:rPr lang="es-ES" sz="18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caso de que el proyecto fin de grado en la universidad de destino tuviera ligeramente menos créditos, entonces podría ser reconocido por dicho proyecto junto con alguna </a:t>
            </a:r>
            <a:r>
              <a:rPr lang="es-ES" sz="18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materia complementaria</a:t>
            </a:r>
            <a:r>
              <a:rPr lang="es-ES" sz="18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previa autorización del reconocimiento.</a:t>
            </a:r>
            <a:endParaRPr lang="es-E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r>
              <a:rPr lang="es-ES" sz="2400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Una vez aceptado el reconocimiento del TFG solo se puede meter dentro el </a:t>
            </a:r>
            <a:r>
              <a:rPr lang="es-ES" sz="2400" b="1" dirty="0" err="1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Learning</a:t>
            </a:r>
            <a:r>
              <a:rPr lang="es-ES" sz="2400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Agreement</a:t>
            </a:r>
            <a:r>
              <a:rPr lang="es-ES" sz="2400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 si se cumplen los requisitos para solicitar la aceptación del tema de Proyecto.</a:t>
            </a:r>
          </a:p>
          <a:p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solicitar la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aceptación del tema de Proyecto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el alumnado de título de grado deberá tener pendiente de superar como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máximo 60 créditos para terminar los estudios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exceptuando el Trabajo fin de grado (</a:t>
            </a:r>
            <a:r>
              <a:rPr lang="es-ES" sz="24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Artículo 12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ESPECÍFICAS PARA EL TFG (II)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Los alumnos deberán tener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(ver Reglamento de TFG):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 director de Proyecto en la EPSC (puede ser asignado por EPSC).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 director de Proyecto en la Universidad donde realice el Proyecto (obligatorio).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tema de Proyecto deberá ser aprobado por la Comisión de Proyectos correspondiente en los mismos términos indicados en Reglamento de TFG</a:t>
            </a:r>
            <a:endParaRPr lang="es-ES" sz="28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Una vez aceptado el reconocimiento del TFG y firmado el acuerdo de estudios y </a:t>
            </a:r>
            <a:r>
              <a:rPr lang="es-E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learning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agreement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el estudiante deberá enviar la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petición de tema 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(firmada) y la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memoria adjunta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 </a:t>
            </a:r>
            <a:r>
              <a:rPr lang="es-ES" b="1" u="sng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mobilityeps@uco.es</a:t>
            </a:r>
            <a:r>
              <a:rPr lang="es-ES" u="sng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su tramitación en las fechas establecidas por la EPSC: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Antes el día diez de los meses de: octubre, diciembre, marzo y junio.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4192</TotalTime>
  <Words>2172</Words>
  <Application>Microsoft Office PowerPoint</Application>
  <PresentationFormat>Widescreen</PresentationFormat>
  <Paragraphs>190</Paragraphs>
  <Slides>22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Calvert MT Std</vt:lpstr>
      <vt:lpstr>Courier New</vt:lpstr>
      <vt:lpstr>Verdana Pro</vt:lpstr>
      <vt:lpstr>Vida 33 Pro</vt:lpstr>
      <vt:lpstr>Office Theme</vt:lpstr>
      <vt:lpstr>Reunión informativa con los seleccionados de los programas de movilidad Curso 2023/24</vt:lpstr>
      <vt:lpstr>PROCEDIMIENTO</vt:lpstr>
      <vt:lpstr>PROCEDIMIENTO PARA SOLICITAR EL RECONOCIMIENTO DE ASIGNATURAS</vt:lpstr>
      <vt:lpstr>PROCEDIMIENTO PARA SOLICITAR EL RECONOCIMIENTO DE ASIGNATURAS (II)</vt:lpstr>
      <vt:lpstr>PROCEDIMIENTO PARA SOLICITAR EL RECONOCIMIENTO DE ASIGNATURAS (III)</vt:lpstr>
      <vt:lpstr>CONSIDERACIONES A TENER EN CUENTA SOBRE RECONOCIMIENTOS</vt:lpstr>
      <vt:lpstr>CONSIDERACIONES A TENER EN CUENTA SOBRE RECONOCIMIENTOS (II)</vt:lpstr>
      <vt:lpstr>CONSIDERACIONES ESPECÍFICAS PARA EL TFG</vt:lpstr>
      <vt:lpstr>CONSIDERACIONES ESPECÍFICAS PARA EL TFG (II)</vt:lpstr>
      <vt:lpstr>CONSIDERACIONES ESPECÍFICAS PARA EL TFG (III)</vt:lpstr>
      <vt:lpstr>CONSIDERACIONES ESPECÍFICAS PARA EL TFG (IV)</vt:lpstr>
      <vt:lpstr>ACLARACIONES IMPORTANTES</vt:lpstr>
      <vt:lpstr>ACLARACIONES IMPORTANTES (II)</vt:lpstr>
      <vt:lpstr>ACLARACIONES IMPORTANTES (III)</vt:lpstr>
      <vt:lpstr>PowerPoint Presentation</vt:lpstr>
      <vt:lpstr>PowerPoint Presentation</vt:lpstr>
      <vt:lpstr>FECHAS IMPORTANTES</vt:lpstr>
      <vt:lpstr>¿QUÉ DOCUMENTOS DEBEMOS CONOCER?</vt:lpstr>
      <vt:lpstr>NOTA IMPORTANTE</vt:lpstr>
      <vt:lpstr>NOTA IMPORTANTE (II)</vt:lpstr>
      <vt:lpstr>NOTA IMPORTANTE (III)</vt:lpstr>
      <vt:lpstr>INFORMACIÓN SOBRE LOS PROGRAMAS DE MOVILIDAD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van Duijn</dc:creator>
  <cp:lastModifiedBy>Joost van Duijn</cp:lastModifiedBy>
  <cp:revision>50</cp:revision>
  <dcterms:created xsi:type="dcterms:W3CDTF">2017-10-30T15:56:31Z</dcterms:created>
  <dcterms:modified xsi:type="dcterms:W3CDTF">2023-03-29T11:17:11Z</dcterms:modified>
</cp:coreProperties>
</file>