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2" r:id="rId4"/>
    <p:sldId id="263" r:id="rId5"/>
    <p:sldId id="270" r:id="rId6"/>
    <p:sldId id="264" r:id="rId7"/>
    <p:sldId id="261" r:id="rId8"/>
    <p:sldId id="266" r:id="rId9"/>
    <p:sldId id="267" r:id="rId10"/>
    <p:sldId id="272" r:id="rId11"/>
    <p:sldId id="269" r:id="rId12"/>
    <p:sldId id="260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020"/>
    <p:restoredTop sz="95280"/>
  </p:normalViewPr>
  <p:slideViewPr>
    <p:cSldViewPr snapToGrid="0" snapToObjects="1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ADMISIÓN Y MATRICULA MÁSTER COMERCIO EXTERIOR UCO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65E85381-5CFF-D241-9BA4-AAAB36779A33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SOLICITUD PLAZA CONVOCATORIA DTIM</a:t>
          </a:r>
        </a:p>
      </dgm:t>
    </dgm:pt>
    <dgm:pt modelId="{13E3865C-1A7E-9D4B-B76D-9490D6B8FBD4}" type="parTrans" cxnId="{55FF5C90-2AD3-4B40-813B-55DC3479B335}">
      <dgm:prSet/>
      <dgm:spPr/>
      <dgm:t>
        <a:bodyPr/>
        <a:lstStyle/>
        <a:p>
          <a:endParaRPr lang="es-ES"/>
        </a:p>
      </dgm:t>
    </dgm:pt>
    <dgm:pt modelId="{44BBE627-08AF-1241-A032-91F224CA952B}" type="sibTrans" cxnId="{55FF5C90-2AD3-4B40-813B-55DC3479B335}">
      <dgm:prSet/>
      <dgm:spPr/>
      <dgm:t>
        <a:bodyPr/>
        <a:lstStyle/>
        <a:p>
          <a:endParaRPr lang="es-ES"/>
        </a:p>
      </dgm:t>
    </dgm:pt>
    <dgm:pt modelId="{BEAD0D2A-147A-884F-B3CE-77BBC6B3C683}">
      <dgm:prSet phldrT="[Texto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ES" dirty="0"/>
            <a:t>SOLICITUD AYUDA CONVOCATORIA MOVILIDAD</a:t>
          </a:r>
        </a:p>
      </dgm:t>
    </dgm:pt>
    <dgm:pt modelId="{91CBE891-99F9-C84C-B38B-C0A9164301C5}" type="parTrans" cxnId="{D007FE56-CCF0-BB4F-A20D-E2A3A62F89AF}">
      <dgm:prSet/>
      <dgm:spPr/>
      <dgm:t>
        <a:bodyPr/>
        <a:lstStyle/>
        <a:p>
          <a:endParaRPr lang="es-ES"/>
        </a:p>
      </dgm:t>
    </dgm:pt>
    <dgm:pt modelId="{E4C8A770-CFF5-AC4C-A76A-073F7806E105}" type="sibTrans" cxnId="{D007FE56-CCF0-BB4F-A20D-E2A3A62F89AF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59FE5B-FAC5-A349-B57D-FB52DF9DA41A}" type="pres">
      <dgm:prSet presAssocID="{6262B3BC-8A51-2745-8D44-8EFCB659BF38}" presName="parSpace" presStyleCnt="0"/>
      <dgm:spPr/>
    </dgm:pt>
    <dgm:pt modelId="{C3915A30-8737-7E49-A048-2C85EC3B7516}" type="pres">
      <dgm:prSet presAssocID="{65E85381-5CFF-D241-9BA4-AAAB36779A33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728393-8CC0-C94D-90F1-3DF3898818E6}" type="pres">
      <dgm:prSet presAssocID="{44BBE627-08AF-1241-A032-91F224CA952B}" presName="parSpace" presStyleCnt="0"/>
      <dgm:spPr/>
    </dgm:pt>
    <dgm:pt modelId="{C1E295D7-E29B-B543-AC74-AD27842FE3A0}" type="pres">
      <dgm:prSet presAssocID="{BEAD0D2A-147A-884F-B3CE-77BBC6B3C683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55FF5C90-2AD3-4B40-813B-55DC3479B335}" srcId="{A8DB6E6B-E9D6-9341-93FA-AD8AD68ADD67}" destId="{65E85381-5CFF-D241-9BA4-AAAB36779A33}" srcOrd="1" destOrd="0" parTransId="{13E3865C-1A7E-9D4B-B76D-9490D6B8FBD4}" sibTransId="{44BBE627-08AF-1241-A032-91F224CA952B}"/>
    <dgm:cxn modelId="{D007FE56-CCF0-BB4F-A20D-E2A3A62F89AF}" srcId="{A8DB6E6B-E9D6-9341-93FA-AD8AD68ADD67}" destId="{BEAD0D2A-147A-884F-B3CE-77BBC6B3C683}" srcOrd="2" destOrd="0" parTransId="{91CBE891-99F9-C84C-B38B-C0A9164301C5}" sibTransId="{E4C8A770-CFF5-AC4C-A76A-073F7806E105}"/>
    <dgm:cxn modelId="{C181766C-AF04-9246-B1D5-32C5CF4037FC}" type="presOf" srcId="{65E85381-5CFF-D241-9BA4-AAAB36779A33}" destId="{C3915A30-8737-7E49-A048-2C85EC3B7516}" srcOrd="0" destOrd="0" presId="urn:microsoft.com/office/officeart/2005/8/layout/hChevron3"/>
    <dgm:cxn modelId="{677BF3FC-0C59-F744-9FAB-E5CA6979A650}" type="presOf" srcId="{BEAD0D2A-147A-884F-B3CE-77BBC6B3C683}" destId="{C1E295D7-E29B-B543-AC74-AD27842FE3A0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  <dgm:cxn modelId="{859FF429-8871-4C45-A6A0-3EB3DC7FFC44}" type="presParOf" srcId="{CF1EEAD6-3519-894B-BDEA-D2D806CB4A14}" destId="{1A59FE5B-FAC5-A349-B57D-FB52DF9DA41A}" srcOrd="1" destOrd="0" presId="urn:microsoft.com/office/officeart/2005/8/layout/hChevron3"/>
    <dgm:cxn modelId="{06F055B4-9DA7-364C-A69F-C77557996597}" type="presParOf" srcId="{CF1EEAD6-3519-894B-BDEA-D2D806CB4A14}" destId="{C3915A30-8737-7E49-A048-2C85EC3B7516}" srcOrd="2" destOrd="0" presId="urn:microsoft.com/office/officeart/2005/8/layout/hChevron3"/>
    <dgm:cxn modelId="{9BF4C947-7BEB-0545-894E-4B2340C3E938}" type="presParOf" srcId="{CF1EEAD6-3519-894B-BDEA-D2D806CB4A14}" destId="{69728393-8CC0-C94D-90F1-3DF3898818E6}" srcOrd="3" destOrd="0" presId="urn:microsoft.com/office/officeart/2005/8/layout/hChevron3"/>
    <dgm:cxn modelId="{102437FB-9608-634A-A55B-BB7C2A7CDF3B}" type="presParOf" srcId="{CF1EEAD6-3519-894B-BDEA-D2D806CB4A14}" destId="{C1E295D7-E29B-B543-AC74-AD27842FE3A0}" srcOrd="4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dirty="0">
              <a:latin typeface="+mn-lt"/>
            </a:rPr>
            <a:t>ASIGNATURAS MATRÍCULA WILDAU</a:t>
          </a:r>
          <a:endParaRPr lang="es-ES" dirty="0"/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910BB831-1967-414C-A06E-199BA5CF47AF}" type="pres">
      <dgm:prSet presAssocID="{A8DB6E6B-E9D6-9341-93FA-AD8AD68ADD67}" presName="Name0" presStyleCnt="0">
        <dgm:presLayoutVars>
          <dgm:chMax val="7"/>
          <dgm:dir/>
          <dgm:animOne val="branch"/>
        </dgm:presLayoutVars>
      </dgm:prSet>
      <dgm:spPr/>
    </dgm:pt>
    <dgm:pt modelId="{FDE58DC2-4961-9946-9ADB-F5614F52374A}" type="pres">
      <dgm:prSet presAssocID="{2F36492E-68BC-494E-A282-9067F8975559}" presName="parTx1" presStyleLbl="node1" presStyleIdx="0" presStyleCnt="1" custLinFactNeighborX="18352" custLinFactNeighborY="0"/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98CB0CDD-B079-4D45-B25D-7FE03028BAE9}" type="presOf" srcId="{A8DB6E6B-E9D6-9341-93FA-AD8AD68ADD67}" destId="{910BB831-1967-414C-A06E-199BA5CF47AF}" srcOrd="0" destOrd="0" presId="urn:microsoft.com/office/officeart/2009/3/layout/SubStepProcess"/>
    <dgm:cxn modelId="{C29EDA0F-5F5D-BF4C-A07F-6DF113005C00}" type="presOf" srcId="{2F36492E-68BC-494E-A282-9067F8975559}" destId="{FDE58DC2-4961-9946-9ADB-F5614F52374A}" srcOrd="0" destOrd="0" presId="urn:microsoft.com/office/officeart/2009/3/layout/SubStepProcess"/>
    <dgm:cxn modelId="{079B5126-D35E-874B-B323-46AEF1C2B0F6}" type="presParOf" srcId="{910BB831-1967-414C-A06E-199BA5CF47AF}" destId="{FDE58DC2-4961-9946-9ADB-F5614F52374A}" srcOrd="0" destOrd="0" presId="urn:microsoft.com/office/officeart/2009/3/layout/SubStepProcess"/>
  </dgm:cxnLst>
  <dgm:bg>
    <a:noFill/>
  </dgm:bg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b="1" dirty="0"/>
            <a:t>RECONOCIMIENTO CRÉDITOS UCO, EN SU CASO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MATRICULA MÁSTER COMERCIO EXTERIOR UCO 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SOLICITUD PLAZA CONVOCATORIA DTIM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CONVOCATORIA DTIM </a:t>
          </a:r>
        </a:p>
        <a:p>
          <a:r>
            <a:rPr lang="es-ES" dirty="0"/>
            <a:t>curso 2025-26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B16C6A77-0A22-FA4D-9C12-F5CA6C3D5415}" type="pres">
      <dgm:prSet presAssocID="{A8DB6E6B-E9D6-9341-93FA-AD8AD68ADD67}" presName="linearFlow" presStyleCnt="0">
        <dgm:presLayoutVars>
          <dgm:resizeHandles val="exact"/>
        </dgm:presLayoutVars>
      </dgm:prSet>
      <dgm:spPr/>
    </dgm:pt>
    <dgm:pt modelId="{DBC357C4-F96C-8048-B6A5-2587BED397D5}" type="pres">
      <dgm:prSet presAssocID="{2F36492E-68BC-494E-A282-9067F8975559}" presName="node" presStyleLbl="node1" presStyleIdx="0" presStyleCnt="1" custLinFactNeighborX="-31435" custLinFactNeighborY="-226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BBD3DE4E-A3B4-A242-9DBC-F3EED855A203}" type="presOf" srcId="{A8DB6E6B-E9D6-9341-93FA-AD8AD68ADD67}" destId="{B16C6A77-0A22-FA4D-9C12-F5CA6C3D5415}" srcOrd="0" destOrd="0" presId="urn:microsoft.com/office/officeart/2005/8/layout/process2"/>
    <dgm:cxn modelId="{12DE9DF5-1530-334A-B341-027720764240}" type="presOf" srcId="{2F36492E-68BC-494E-A282-9067F8975559}" destId="{DBC357C4-F96C-8048-B6A5-2587BED397D5}" srcOrd="0" destOrd="0" presId="urn:microsoft.com/office/officeart/2005/8/layout/process2"/>
    <dgm:cxn modelId="{8C81DCC4-D96A-F84E-A164-21C40528CFCB}" type="presParOf" srcId="{B16C6A77-0A22-FA4D-9C12-F5CA6C3D5415}" destId="{DBC357C4-F96C-8048-B6A5-2587BED397D5}" srcOrd="0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ES" b="1" dirty="0"/>
            <a:t>SOLICITUD AYUDA CONVOCATORIA MOVILIDAD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MATRICULA MÁSTER COMERCIO EXTERIOR UCO (TFM y prácticas )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65E85381-5CFF-D241-9BA4-AAAB36779A33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sz="2000" kern="1200" dirty="0">
              <a:latin typeface="+mn-lt"/>
            </a:rPr>
            <a:t>MATRICULA 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MÁSTER OF ARTS (EUROPEAN BUSINESS MANAGEMENT)(WILDAU) (Asignaturas </a:t>
          </a:r>
          <a:r>
            <a:rPr lang="es-ES" sz="2000" kern="1200" dirty="0" err="1">
              <a:solidFill>
                <a:prstClr val="white"/>
              </a:solidFill>
              <a:latin typeface="+mn-lt"/>
              <a:ea typeface="+mn-ea"/>
              <a:cs typeface="+mn-cs"/>
            </a:rPr>
            <a:t>sg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. Itinerario formativo DTI)</a:t>
          </a:r>
        </a:p>
      </dgm:t>
    </dgm:pt>
    <dgm:pt modelId="{13E3865C-1A7E-9D4B-B76D-9490D6B8FBD4}" type="parTrans" cxnId="{55FF5C90-2AD3-4B40-813B-55DC3479B335}">
      <dgm:prSet/>
      <dgm:spPr/>
      <dgm:t>
        <a:bodyPr/>
        <a:lstStyle/>
        <a:p>
          <a:endParaRPr lang="es-ES"/>
        </a:p>
      </dgm:t>
    </dgm:pt>
    <dgm:pt modelId="{44BBE627-08AF-1241-A032-91F224CA952B}" type="sibTrans" cxnId="{55FF5C90-2AD3-4B40-813B-55DC3479B335}">
      <dgm:prSet/>
      <dgm:spPr/>
      <dgm:t>
        <a:bodyPr/>
        <a:lstStyle/>
        <a:p>
          <a:endParaRPr lang="es-ES"/>
        </a:p>
      </dgm:t>
    </dgm:pt>
    <dgm:pt modelId="{BEAD0D2A-147A-884F-B3CE-77BBC6B3C683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dirty="0"/>
            <a:t>RECONOCIMIENTO CRÉDITOS UCO, EN SU CASO</a:t>
          </a:r>
        </a:p>
      </dgm:t>
    </dgm:pt>
    <dgm:pt modelId="{91CBE891-99F9-C84C-B38B-C0A9164301C5}" type="parTrans" cxnId="{D007FE56-CCF0-BB4F-A20D-E2A3A62F89AF}">
      <dgm:prSet/>
      <dgm:spPr/>
      <dgm:t>
        <a:bodyPr/>
        <a:lstStyle/>
        <a:p>
          <a:endParaRPr lang="es-ES"/>
        </a:p>
      </dgm:t>
    </dgm:pt>
    <dgm:pt modelId="{E4C8A770-CFF5-AC4C-A76A-073F7806E105}" type="sibTrans" cxnId="{D007FE56-CCF0-BB4F-A20D-E2A3A62F89AF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59FE5B-FAC5-A349-B57D-FB52DF9DA41A}" type="pres">
      <dgm:prSet presAssocID="{6262B3BC-8A51-2745-8D44-8EFCB659BF38}" presName="parSpace" presStyleCnt="0"/>
      <dgm:spPr/>
    </dgm:pt>
    <dgm:pt modelId="{C3915A30-8737-7E49-A048-2C85EC3B7516}" type="pres">
      <dgm:prSet presAssocID="{65E85381-5CFF-D241-9BA4-AAAB36779A33}" presName="parTxOnly" presStyleLbl="node1" presStyleIdx="1" presStyleCnt="3" custScaleX="147418" custScaleY="1468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728393-8CC0-C94D-90F1-3DF3898818E6}" type="pres">
      <dgm:prSet presAssocID="{44BBE627-08AF-1241-A032-91F224CA952B}" presName="parSpace" presStyleCnt="0"/>
      <dgm:spPr/>
    </dgm:pt>
    <dgm:pt modelId="{C1E295D7-E29B-B543-AC74-AD27842FE3A0}" type="pres">
      <dgm:prSet presAssocID="{BEAD0D2A-147A-884F-B3CE-77BBC6B3C683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55FF5C90-2AD3-4B40-813B-55DC3479B335}" srcId="{A8DB6E6B-E9D6-9341-93FA-AD8AD68ADD67}" destId="{65E85381-5CFF-D241-9BA4-AAAB36779A33}" srcOrd="1" destOrd="0" parTransId="{13E3865C-1A7E-9D4B-B76D-9490D6B8FBD4}" sibTransId="{44BBE627-08AF-1241-A032-91F224CA952B}"/>
    <dgm:cxn modelId="{D007FE56-CCF0-BB4F-A20D-E2A3A62F89AF}" srcId="{A8DB6E6B-E9D6-9341-93FA-AD8AD68ADD67}" destId="{BEAD0D2A-147A-884F-B3CE-77BBC6B3C683}" srcOrd="2" destOrd="0" parTransId="{91CBE891-99F9-C84C-B38B-C0A9164301C5}" sibTransId="{E4C8A770-CFF5-AC4C-A76A-073F7806E105}"/>
    <dgm:cxn modelId="{C181766C-AF04-9246-B1D5-32C5CF4037FC}" type="presOf" srcId="{65E85381-5CFF-D241-9BA4-AAAB36779A33}" destId="{C3915A30-8737-7E49-A048-2C85EC3B7516}" srcOrd="0" destOrd="0" presId="urn:microsoft.com/office/officeart/2005/8/layout/hChevron3"/>
    <dgm:cxn modelId="{677BF3FC-0C59-F744-9FAB-E5CA6979A650}" type="presOf" srcId="{BEAD0D2A-147A-884F-B3CE-77BBC6B3C683}" destId="{C1E295D7-E29B-B543-AC74-AD27842FE3A0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  <dgm:cxn modelId="{859FF429-8871-4C45-A6A0-3EB3DC7FFC44}" type="presParOf" srcId="{CF1EEAD6-3519-894B-BDEA-D2D806CB4A14}" destId="{1A59FE5B-FAC5-A349-B57D-FB52DF9DA41A}" srcOrd="1" destOrd="0" presId="urn:microsoft.com/office/officeart/2005/8/layout/hChevron3"/>
    <dgm:cxn modelId="{06F055B4-9DA7-364C-A69F-C77557996597}" type="presParOf" srcId="{CF1EEAD6-3519-894B-BDEA-D2D806CB4A14}" destId="{C3915A30-8737-7E49-A048-2C85EC3B7516}" srcOrd="2" destOrd="0" presId="urn:microsoft.com/office/officeart/2005/8/layout/hChevron3"/>
    <dgm:cxn modelId="{9BF4C947-7BEB-0545-894E-4B2340C3E938}" type="presParOf" srcId="{CF1EEAD6-3519-894B-BDEA-D2D806CB4A14}" destId="{69728393-8CC0-C94D-90F1-3DF3898818E6}" srcOrd="3" destOrd="0" presId="urn:microsoft.com/office/officeart/2005/8/layout/hChevron3"/>
    <dgm:cxn modelId="{102437FB-9608-634A-A55B-BB7C2A7CDF3B}" type="presParOf" srcId="{CF1EEAD6-3519-894B-BDEA-D2D806CB4A14}" destId="{C1E295D7-E29B-B543-AC74-AD27842FE3A0}" srcOrd="4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MATRICULA MÁSTER COMERCIO EXTERIOR UCO 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dirty="0">
              <a:latin typeface="+mn-lt"/>
            </a:rPr>
            <a:t>MATRICULA </a:t>
          </a:r>
          <a:r>
            <a:rPr lang="es-ES" dirty="0">
              <a:solidFill>
                <a:prstClr val="white"/>
              </a:solidFill>
              <a:latin typeface="+mn-lt"/>
              <a:ea typeface="+mn-ea"/>
              <a:cs typeface="+mn-cs"/>
            </a:rPr>
            <a:t>EN MÁSTER OF ARTS</a:t>
          </a:r>
        </a:p>
        <a:p>
          <a:r>
            <a:rPr lang="es-ES" dirty="0">
              <a:solidFill>
                <a:prstClr val="white"/>
              </a:solidFill>
              <a:latin typeface="+mn-lt"/>
              <a:ea typeface="+mn-ea"/>
              <a:cs typeface="+mn-cs"/>
            </a:rPr>
            <a:t>(EUROPEAN BUSINESS MANAGEMENT) (WILDAU) </a:t>
          </a:r>
          <a:endParaRPr lang="es-ES" dirty="0"/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49" custLinFactNeighborY="10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</dgm:ptLst>
  <dgm:cxnLst>
    <dgm:cxn modelId="{DA7AFA51-7639-4543-A84B-DCB38FD91059}" type="presOf" srcId="{A8DB6E6B-E9D6-9341-93FA-AD8AD68ADD67}" destId="{CF1EEAD6-3519-894B-BDEA-D2D806CB4A14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3571" y="676118"/>
          <a:ext cx="3123406" cy="1249362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ADMISIÓN Y MATRICULA MÁSTER COMERCIO EXTERIOR UCO</a:t>
          </a:r>
        </a:p>
      </dsp:txBody>
      <dsp:txXfrm>
        <a:off x="3571" y="676118"/>
        <a:ext cx="2811066" cy="1249362"/>
      </dsp:txXfrm>
    </dsp:sp>
    <dsp:sp modelId="{C3915A30-8737-7E49-A048-2C85EC3B7516}">
      <dsp:nvSpPr>
        <dsp:cNvPr id="0" name=""/>
        <dsp:cNvSpPr/>
      </dsp:nvSpPr>
      <dsp:spPr>
        <a:xfrm>
          <a:off x="2502296" y="676118"/>
          <a:ext cx="3123406" cy="1249362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SOLICITUD PLAZA CONVOCATORIA DTIM</a:t>
          </a:r>
        </a:p>
      </dsp:txBody>
      <dsp:txXfrm>
        <a:off x="3126977" y="676118"/>
        <a:ext cx="1874044" cy="1249362"/>
      </dsp:txXfrm>
    </dsp:sp>
    <dsp:sp modelId="{C1E295D7-E29B-B543-AC74-AD27842FE3A0}">
      <dsp:nvSpPr>
        <dsp:cNvPr id="0" name=""/>
        <dsp:cNvSpPr/>
      </dsp:nvSpPr>
      <dsp:spPr>
        <a:xfrm>
          <a:off x="5001021" y="676118"/>
          <a:ext cx="3123406" cy="1249362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SOLICITUD AYUDA CONVOCATORIA MOVILIDAD</a:t>
          </a:r>
        </a:p>
      </dsp:txBody>
      <dsp:txXfrm>
        <a:off x="5625702" y="676118"/>
        <a:ext cx="1874044" cy="12493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58DC2-4961-9946-9ADB-F5614F52374A}">
      <dsp:nvSpPr>
        <dsp:cNvPr id="0" name=""/>
        <dsp:cNvSpPr/>
      </dsp:nvSpPr>
      <dsp:spPr>
        <a:xfrm>
          <a:off x="939599" y="0"/>
          <a:ext cx="2193689" cy="2193689"/>
        </a:xfrm>
        <a:prstGeom prst="ellipse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>
              <a:latin typeface="+mn-lt"/>
            </a:rPr>
            <a:t>ASIGNATURAS MATRÍCULA WILDAU</a:t>
          </a:r>
          <a:endParaRPr lang="es-ES" sz="2100" kern="1200" dirty="0"/>
        </a:p>
      </dsp:txBody>
      <dsp:txXfrm>
        <a:off x="1260857" y="321258"/>
        <a:ext cx="1551173" cy="15511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dirty="0"/>
            <a:t>RECONOCIMIENTO CRÉDITOS UCO, EN SU CASO</a:t>
          </a:r>
        </a:p>
      </dsp:txBody>
      <dsp:txXfrm>
        <a:off x="0" y="0"/>
        <a:ext cx="3875005" cy="1446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/>
            <a:t>MATRICULA MÁSTER COMERCIO EXTERIOR UCO </a:t>
          </a:r>
        </a:p>
      </dsp:txBody>
      <dsp:txXfrm>
        <a:off x="0" y="0"/>
        <a:ext cx="3875005" cy="1446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85344" rIns="42672" bIns="8534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/>
            <a:t>SOLICITUD PLAZA CONVOCATORIA DTIM</a:t>
          </a:r>
        </a:p>
      </dsp:txBody>
      <dsp:txXfrm>
        <a:off x="0" y="0"/>
        <a:ext cx="3875005" cy="14465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357C4-F96C-8048-B6A5-2587BED397D5}">
      <dsp:nvSpPr>
        <dsp:cNvPr id="0" name=""/>
        <dsp:cNvSpPr/>
      </dsp:nvSpPr>
      <dsp:spPr>
        <a:xfrm>
          <a:off x="0" y="0"/>
          <a:ext cx="2603790" cy="144655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CONVOCATORIA DTIM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curso 2025-26</a:t>
          </a:r>
        </a:p>
      </dsp:txBody>
      <dsp:txXfrm>
        <a:off x="42368" y="42368"/>
        <a:ext cx="2519054" cy="13618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dirty="0"/>
            <a:t>SOLICITUD AYUDA CONVOCATORIA MOVILIDAD</a:t>
          </a:r>
        </a:p>
      </dsp:txBody>
      <dsp:txXfrm>
        <a:off x="0" y="0"/>
        <a:ext cx="3875005" cy="14465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1453" y="766785"/>
          <a:ext cx="3247155" cy="1298862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MATRICULA MÁSTER COMERCIO EXTERIOR UCO (TFM y prácticas )</a:t>
          </a:r>
        </a:p>
      </dsp:txBody>
      <dsp:txXfrm>
        <a:off x="1453" y="766785"/>
        <a:ext cx="2922440" cy="1298862"/>
      </dsp:txXfrm>
    </dsp:sp>
    <dsp:sp modelId="{C3915A30-8737-7E49-A048-2C85EC3B7516}">
      <dsp:nvSpPr>
        <dsp:cNvPr id="0" name=""/>
        <dsp:cNvSpPr/>
      </dsp:nvSpPr>
      <dsp:spPr>
        <a:xfrm>
          <a:off x="2599177" y="462221"/>
          <a:ext cx="4786892" cy="1907989"/>
        </a:xfrm>
        <a:prstGeom prst="chevron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>
              <a:latin typeface="+mn-lt"/>
            </a:rPr>
            <a:t>MATRICULA 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MÁSTER OF ARTS (EUROPEAN BUSINESS MANAGEMENT)(WILDAU) (Asignaturas </a:t>
          </a:r>
          <a:r>
            <a:rPr lang="es-ES" sz="2000" kern="1200" dirty="0" err="1">
              <a:solidFill>
                <a:prstClr val="white"/>
              </a:solidFill>
              <a:latin typeface="+mn-lt"/>
              <a:ea typeface="+mn-ea"/>
              <a:cs typeface="+mn-cs"/>
            </a:rPr>
            <a:t>sg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. Itinerario formativo DTI)</a:t>
          </a:r>
        </a:p>
      </dsp:txBody>
      <dsp:txXfrm>
        <a:off x="3553172" y="462221"/>
        <a:ext cx="2878903" cy="1907989"/>
      </dsp:txXfrm>
    </dsp:sp>
    <dsp:sp modelId="{C1E295D7-E29B-B543-AC74-AD27842FE3A0}">
      <dsp:nvSpPr>
        <dsp:cNvPr id="0" name=""/>
        <dsp:cNvSpPr/>
      </dsp:nvSpPr>
      <dsp:spPr>
        <a:xfrm>
          <a:off x="6736638" y="766785"/>
          <a:ext cx="3247155" cy="1298862"/>
        </a:xfrm>
        <a:prstGeom prst="chevr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RECONOCIMIENTO CRÉDITOS UCO, EN SU CASO</a:t>
          </a:r>
        </a:p>
      </dsp:txBody>
      <dsp:txXfrm>
        <a:off x="7386069" y="766785"/>
        <a:ext cx="1948293" cy="12988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/>
            <a:t>MATRICULA MÁSTER COMERCIO EXTERIOR UCO </a:t>
          </a:r>
        </a:p>
      </dsp:txBody>
      <dsp:txXfrm>
        <a:off x="0" y="0"/>
        <a:ext cx="3875005" cy="14465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4141" y="0"/>
          <a:ext cx="4236642" cy="1446550"/>
        </a:xfrm>
        <a:prstGeom prst="homePlate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>
              <a:latin typeface="+mn-lt"/>
            </a:rPr>
            <a:t>MATRICULA </a:t>
          </a:r>
          <a:r>
            <a:rPr lang="es-ES" sz="21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EN MÁSTER OF ARTS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(EUROPEAN BUSINESS MANAGEMENT) (WILDAU) </a:t>
          </a:r>
          <a:endParaRPr lang="es-ES" sz="2100" kern="1200" dirty="0"/>
        </a:p>
      </dsp:txBody>
      <dsp:txXfrm>
        <a:off x="4141" y="0"/>
        <a:ext cx="3875005" cy="14465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BB228-26B1-374E-AE0A-EC5626BDB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BAD3DD-B1C8-E144-9017-028F64D05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3EFEE9-CE5A-8C47-95DF-2CE3D4508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CF67D3-3EF3-8D4F-8133-30990C344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D7FEF-34BA-C84E-B211-149B08E3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63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E507B-DBE8-FC41-8619-19240CDA8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DF4FC9-272E-3B4B-B3AC-0A008DB74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DAAAF-5DD6-AB4E-A3AD-648E8ED0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718783-4DF1-E541-9CA6-624AF765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7AB5EF-5E68-3342-916B-6E6D8A7D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07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D40DBD-F5B5-2B4D-9839-C0F6DF975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29EE1C-E1D4-3B46-B80A-B7758053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D16057-0BBB-E440-88FA-A4B75243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C17BD4-842F-AE45-AE1C-0440A7FE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CEF9E-9062-9A45-80C9-7F3FDFCA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87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872B5-83AA-6942-A193-3893A0DD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F0CCF7-60E2-3D43-BAA1-B6D28FDD4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1F5D88-3D8A-7D46-B575-A4B8E085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B81F0B-47B2-4447-BD05-55D27B70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A9243E-A627-334F-B6E3-59F06660F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26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AA186-B5CC-8D49-B4F6-8839BE3E5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60674E-3C8B-DD46-84F8-B0E2F85F2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03DEC9-D723-0743-B4AE-5039A624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6FEA0F-DE69-5E46-88B0-41CE07A8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9216E4-5933-B149-B177-AEBFCE8ED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382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BA0D7-B196-0140-B8DF-10376E067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BD78B-F9D5-6D4E-9BC9-2C1369863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AB2B90-3AC0-6741-95F3-69F9BD77D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EC5CA5-6FAD-B843-BA7A-8470E968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5B3134-BD76-994B-8FF1-AB9980EF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0DEB01-22FC-B241-A483-1851BA50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35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69AED-67B0-334E-8FEE-D199A220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38DE37-1905-5342-8F40-9A945A661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F9DBCF-C82C-6446-9D69-2DBB2C601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3FBD10-50AC-9C46-BF9E-22D154528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54B9ED-CD84-EC42-94AF-54CE1B019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776A66-201A-6C40-B658-6AF16322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ED7D22-E973-EE4E-B318-AC478FFC6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03F98A-E2BD-2C41-A6B3-A9494B70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76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E4555-C18F-B547-99D7-8A64B899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75328D-5799-B142-8DB7-D20DF3FF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D240C6-EBED-8643-8EDB-C3AE7537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AFDAF-93DC-0247-AC12-EA46A5DE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3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687DC6-9AEB-514E-AF61-5EB6163D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017160-D72D-6F4B-AA30-A7920741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1D8F04-991F-594C-9408-B04E399B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06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6D57E-2072-7146-9E4A-0F6569D2C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BD897C-43B4-3540-B7CF-F07D295D3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048C82-EF73-424E-B1E1-6199AB681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BF3B25-A0AF-5A41-8838-C8219223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C468B7-80BF-0045-980F-5E4935CE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9EAB2A-D374-3344-AA3B-2CFCBB60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09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28908-E80B-4B44-95EA-2608402F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737EFE-B7D4-804D-8D2A-44403297F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72CDD0-D072-4A4A-8ECF-B60D62FD4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628F41-D771-E84D-B7DE-15F24B5B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091846-318C-834F-AA72-524EC318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42297D-F855-A74F-99CD-DA60DFC2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34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C65FDE-B668-554B-8CA6-DCAF8DBA9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0D3E52-4FBB-EE4C-A88F-220871EC5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46CB2A-2593-BB43-A37E-0AD4F7253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0156D-F8BA-4545-A9C6-DAAA909BD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360225-08AF-A141-A2EB-5B805D1C3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2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openxmlformats.org/officeDocument/2006/relationships/diagramQuickStyle" Target="../diagrams/quickStyle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12" Type="http://schemas.openxmlformats.org/officeDocument/2006/relationships/diagramLayout" Target="../diagrams/layou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11" Type="http://schemas.openxmlformats.org/officeDocument/2006/relationships/diagramData" Target="../diagrams/data10.xml"/><Relationship Id="rId5" Type="http://schemas.openxmlformats.org/officeDocument/2006/relationships/diagramLayout" Target="../diagrams/layout9.xml"/><Relationship Id="rId15" Type="http://schemas.microsoft.com/office/2007/relationships/diagramDrawing" Target="../diagrams/drawing10.xml"/><Relationship Id="rId10" Type="http://schemas.openxmlformats.org/officeDocument/2006/relationships/hyperlink" Target="mailto:angelika.schubert@th-wildau.de" TargetMode="External"/><Relationship Id="rId4" Type="http://schemas.openxmlformats.org/officeDocument/2006/relationships/diagramData" Target="../diagrams/data9.xml"/><Relationship Id="rId9" Type="http://schemas.openxmlformats.org/officeDocument/2006/relationships/hyperlink" Target="mailto:simon.devos@th-wildau.de" TargetMode="External"/><Relationship Id="rId14" Type="http://schemas.openxmlformats.org/officeDocument/2006/relationships/diagramColors" Target="../diagrams/colors10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Relationship Id="rId9" Type="http://schemas.openxmlformats.org/officeDocument/2006/relationships/hyperlink" Target="https://www.uco.es/estudios/idep/menu-masteres/estudiantes/reconocimiento-de-credito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idep@uco.es" TargetMode="External"/><Relationship Id="rId5" Type="http://schemas.openxmlformats.org/officeDocument/2006/relationships/hyperlink" Target="mailto:master.internacional@uco.es" TargetMode="External"/><Relationship Id="rId4" Type="http://schemas.openxmlformats.org/officeDocument/2006/relationships/hyperlink" Target="https://www.uco.es/estudios/idep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hyperlink" Target="https://www.uco.es/idep/images/documentos/movilidad/Convocatorias/BOUCO_Resl_Conv_plazas_adm_alumnado_itiner__doble_titul_Int__Mster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hyperlink" Target="https://www.uco.es/idep/images/documentos/movilidad/Convocatorias/BOUCO_Resl_Conv_plazas_adm_alumnado_itiner__doble_titul_Int__Mster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115568" y="1367287"/>
            <a:ext cx="10351007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DOBLE TÍTULO INTERNACIONAL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MÁSTER OF ARTS (EUROPEAN BUSINESS MANAGEMENT) 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(TH WILDAU) </a:t>
            </a:r>
          </a:p>
          <a:p>
            <a:pPr algn="ctr">
              <a:spcAft>
                <a:spcPts val="0"/>
              </a:spcAft>
            </a:pPr>
            <a:endParaRPr lang="es-ES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</a:p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MÁSTER EN COMERCIO EXTERIOR E INTERNACIONALIZACIÓN DE EMPRESAS POR LA UNIVERSIDAD DE CÓRDOBA (UCO)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4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INFORMACIÓN DE INTERÉS PARA EL ALUMNADO UCO DE DTIM COMERCIO EXTERIOR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/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271598" y="2604321"/>
            <a:ext cx="71236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Para consultar las asignaturas de las que hay que matricularse en </a:t>
            </a:r>
            <a:r>
              <a:rPr lang="es-ES" sz="2400" dirty="0" err="1">
                <a:solidFill>
                  <a:prstClr val="black"/>
                </a:solidFill>
                <a:latin typeface="Calibri" panose="020F0502020204030204"/>
              </a:rPr>
              <a:t>Wildau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 pueden contactar con:</a:t>
            </a:r>
          </a:p>
          <a:p>
            <a:r>
              <a:rPr lang="es-ES" sz="2400" dirty="0"/>
              <a:t>-</a:t>
            </a:r>
            <a:r>
              <a:rPr lang="es-ES" sz="2400" dirty="0" err="1"/>
              <a:t>Simon</a:t>
            </a:r>
            <a:r>
              <a:rPr lang="es-ES" sz="2400" dirty="0"/>
              <a:t> </a:t>
            </a:r>
            <a:r>
              <a:rPr lang="es-ES" sz="2400" dirty="0" err="1"/>
              <a:t>Devos</a:t>
            </a:r>
            <a:r>
              <a:rPr lang="es-ES" sz="2400" dirty="0"/>
              <a:t> </a:t>
            </a:r>
            <a:r>
              <a:rPr lang="es-ES" sz="2400" dirty="0">
                <a:hlinkClick r:id="rId9"/>
              </a:rPr>
              <a:t>&lt;</a:t>
            </a:r>
            <a:r>
              <a:rPr lang="es-ES" sz="2400" dirty="0" err="1">
                <a:hlinkClick r:id="rId9"/>
              </a:rPr>
              <a:t>simon.devos@th-wildau.de</a:t>
            </a:r>
            <a:r>
              <a:rPr lang="es-ES" sz="2400" dirty="0">
                <a:hlinkClick r:id="rId9"/>
              </a:rPr>
              <a:t>&gt;</a:t>
            </a:r>
            <a:endParaRPr lang="es-ES" sz="2400" dirty="0"/>
          </a:p>
          <a:p>
            <a:r>
              <a:rPr lang="es-ES" sz="2400" dirty="0"/>
              <a:t>-</a:t>
            </a:r>
            <a:r>
              <a:rPr lang="es-ES" sz="2400" dirty="0" err="1"/>
              <a:t>Angelika</a:t>
            </a:r>
            <a:r>
              <a:rPr lang="es-ES" sz="2400" dirty="0"/>
              <a:t> Schubert </a:t>
            </a:r>
            <a:r>
              <a:rPr lang="es-ES" sz="2400" dirty="0">
                <a:hlinkClick r:id="rId10"/>
              </a:rPr>
              <a:t>&lt;</a:t>
            </a:r>
            <a:r>
              <a:rPr lang="es-ES" sz="2400" dirty="0" err="1">
                <a:hlinkClick r:id="rId10"/>
              </a:rPr>
              <a:t>angelika.schubert@th-wildau.de</a:t>
            </a:r>
            <a:r>
              <a:rPr lang="es-ES" sz="2400" dirty="0">
                <a:hlinkClick r:id="rId10"/>
              </a:rPr>
              <a:t>&gt;</a:t>
            </a:r>
            <a:endParaRPr lang="es-E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47580A8-E7C3-0A40-8634-DD3B09B19CFF}"/>
              </a:ext>
            </a:extLst>
          </p:cNvPr>
          <p:cNvGraphicFramePr/>
          <p:nvPr/>
        </p:nvGraphicFramePr>
        <p:xfrm>
          <a:off x="383801" y="2341734"/>
          <a:ext cx="3267717" cy="2193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152726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920496" y="537199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3221405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247982"/>
            <a:ext cx="71236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dirty="0"/>
              <a:t>La UCO solicitará a la Universidad de </a:t>
            </a:r>
            <a:r>
              <a:rPr lang="es-ES" sz="2400" dirty="0" err="1"/>
              <a:t>Wildau</a:t>
            </a:r>
            <a:r>
              <a:rPr lang="es-ES" sz="2400" dirty="0"/>
              <a:t> los expedientes académicos del alumnado del Doble título internacional.</a:t>
            </a:r>
          </a:p>
          <a:p>
            <a:pPr lvl="0"/>
            <a:endParaRPr lang="es-ES" sz="2400" dirty="0"/>
          </a:p>
          <a:p>
            <a:pPr lvl="0"/>
            <a:r>
              <a:rPr lang="es-ES" sz="2400" dirty="0"/>
              <a:t>Si el alumno/a realiza experiencias profesionales en </a:t>
            </a:r>
            <a:r>
              <a:rPr lang="es-ES" sz="2400" dirty="0" err="1"/>
              <a:t>Wildau</a:t>
            </a:r>
            <a:r>
              <a:rPr lang="es-ES" sz="2400" dirty="0"/>
              <a:t>, durante su estancia, y quiere reconocerlas en la UCO, debe solicitar el </a:t>
            </a:r>
            <a:r>
              <a:rPr lang="es-ES" sz="2400" b="1" dirty="0"/>
              <a:t>reconocimiento de esas prácticas </a:t>
            </a:r>
            <a:r>
              <a:rPr lang="es-ES" sz="2400" dirty="0"/>
              <a:t>en el plazo y forma establecidos por el IDEP.</a:t>
            </a:r>
          </a:p>
          <a:p>
            <a:pPr lvl="0"/>
            <a:endParaRPr lang="es-ES" sz="2400" dirty="0"/>
          </a:p>
          <a:p>
            <a:pPr lvl="0"/>
            <a:r>
              <a:rPr lang="es-ES" sz="2400" b="1" dirty="0"/>
              <a:t>Procedimiento de reconocimiento de créditos: </a:t>
            </a:r>
          </a:p>
          <a:p>
            <a:pPr lvl="0"/>
            <a:r>
              <a:rPr lang="es-ES" sz="2400" dirty="0">
                <a:hlinkClick r:id="rId9"/>
              </a:rPr>
              <a:t>https://www.uco.es/estudios/idep/menu-masteres/estudiantes/reconocimiento-de-creditos</a:t>
            </a:r>
            <a:endParaRPr lang="es-ES" sz="2400" dirty="0"/>
          </a:p>
          <a:p>
            <a:pPr lvl="0"/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69053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920496" y="1378438"/>
            <a:ext cx="10351007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MÁS INFORMACIÓN: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https://www.uco.es/estudios/idep/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M. Teresa Ortega, IdEP - Internacional 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master.internacional@uco.es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Alejandrina </a:t>
            </a:r>
            <a:r>
              <a:rPr lang="es-E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Urquízar</a:t>
            </a: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, Jefa de Servicio de Estudios de Posgrado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js.idep@uco.es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3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0804954"/>
              </p:ext>
            </p:extLst>
          </p:nvPr>
        </p:nvGraphicFramePr>
        <p:xfrm>
          <a:off x="2726944" y="2487485"/>
          <a:ext cx="8128000" cy="260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AF733F5-E7D3-E74C-BD34-285B0100583A}"/>
              </a:ext>
            </a:extLst>
          </p:cNvPr>
          <p:cNvSpPr txBox="1"/>
          <p:nvPr/>
        </p:nvSpPr>
        <p:spPr>
          <a:xfrm>
            <a:off x="3393440" y="2256652"/>
            <a:ext cx="6071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1º CURSO ACADÉMICO</a:t>
            </a:r>
          </a:p>
        </p:txBody>
      </p:sp>
    </p:spTree>
    <p:extLst>
      <p:ext uri="{BB962C8B-B14F-4D97-AF65-F5344CB8AC3E}">
        <p14:creationId xmlns:p14="http://schemas.microsoft.com/office/powerpoint/2010/main" val="375526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514675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PRIMER AÑO:</a:t>
            </a:r>
          </a:p>
          <a:p>
            <a:endParaRPr lang="es-ES" sz="2400" dirty="0"/>
          </a:p>
          <a:p>
            <a:r>
              <a:rPr lang="es-ES" sz="2800" dirty="0"/>
              <a:t>El alumnado admitido, a través de DUA, debe matricularse de los </a:t>
            </a:r>
            <a:r>
              <a:rPr lang="es-ES" sz="2800" b="1" dirty="0"/>
              <a:t>60 créditos del Máster en Comercio Exterior e Internacionalización de Empresas </a:t>
            </a:r>
            <a:r>
              <a:rPr lang="es-ES" sz="2800" dirty="0"/>
              <a:t>de la UCO.</a:t>
            </a:r>
          </a:p>
        </p:txBody>
      </p:sp>
    </p:spTree>
    <p:extLst>
      <p:ext uri="{BB962C8B-B14F-4D97-AF65-F5344CB8AC3E}">
        <p14:creationId xmlns:p14="http://schemas.microsoft.com/office/powerpoint/2010/main" val="351488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8828783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/>
              <a:t>Resolución</a:t>
            </a:r>
            <a:r>
              <a:rPr lang="es-ES" sz="2400" b="1" dirty="0"/>
              <a:t> del Vicerrectorado de estudios de posgrado de fecha </a:t>
            </a:r>
            <a:r>
              <a:rPr lang="es-ES" sz="2400" b="1" dirty="0" smtClean="0"/>
              <a:t>8 </a:t>
            </a:r>
            <a:r>
              <a:rPr lang="es-ES" sz="2400" b="1" dirty="0"/>
              <a:t>de enero de 2025, por la que se aprueba la convocatoria para la </a:t>
            </a:r>
            <a:r>
              <a:rPr lang="es-ES" sz="2400" b="1" dirty="0" err="1"/>
              <a:t>admisión</a:t>
            </a:r>
            <a:r>
              <a:rPr lang="es-ES" sz="2400" b="1" dirty="0"/>
              <a:t> de alumnado en itinerarios de Doble </a:t>
            </a:r>
            <a:r>
              <a:rPr lang="es-ES" sz="2400" b="1" dirty="0" err="1"/>
              <a:t>Titulación</a:t>
            </a:r>
            <a:r>
              <a:rPr lang="es-ES" sz="2400" b="1" dirty="0"/>
              <a:t> Internacional de </a:t>
            </a:r>
            <a:r>
              <a:rPr lang="es-ES" sz="2400" b="1" dirty="0" err="1"/>
              <a:t>Másteres</a:t>
            </a:r>
            <a:r>
              <a:rPr lang="es-ES" sz="2400" b="1" dirty="0"/>
              <a:t> Oficiales (DTIM). Curso 2025-2026. </a:t>
            </a:r>
          </a:p>
          <a:p>
            <a:endParaRPr lang="es-ES" sz="2400" dirty="0">
              <a:hlinkClick r:id="rId9"/>
            </a:endParaRPr>
          </a:p>
          <a:p>
            <a:r>
              <a:rPr lang="es-ES" sz="2400" dirty="0">
                <a:hlinkClick r:id="rId9"/>
              </a:rPr>
              <a:t>https://www.uco.es/idep/images/documentos/movilidad/Convocatorias/BOUCO_Resl_Conv_plazas_adm_alumnado_itiner__doble_titul_Int__Mster.pdf</a:t>
            </a:r>
            <a:endParaRPr lang="es-ES" sz="2400" dirty="0"/>
          </a:p>
          <a:p>
            <a:endParaRPr lang="es-ES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AFC313B-E7FC-B742-A7B3-497A9E37008C}"/>
              </a:ext>
            </a:extLst>
          </p:cNvPr>
          <p:cNvSpPr txBox="1"/>
          <p:nvPr/>
        </p:nvSpPr>
        <p:spPr>
          <a:xfrm>
            <a:off x="383801" y="4293031"/>
            <a:ext cx="400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FIN DE PLAZO: </a:t>
            </a:r>
            <a:r>
              <a:rPr lang="es-ES" sz="2400" b="1" dirty="0" smtClean="0"/>
              <a:t>23 </a:t>
            </a:r>
            <a:r>
              <a:rPr lang="es-ES" sz="2400" b="1" dirty="0"/>
              <a:t>DE </a:t>
            </a:r>
            <a:r>
              <a:rPr lang="es-ES" sz="2400" b="1" dirty="0" smtClean="0"/>
              <a:t>ENERO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5991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6350067"/>
              </p:ext>
            </p:extLst>
          </p:nvPr>
        </p:nvGraphicFramePr>
        <p:xfrm>
          <a:off x="383801" y="2084832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hlinkClick r:id="rId9"/>
            </a:endParaRPr>
          </a:p>
          <a:p>
            <a:endParaRPr lang="es-ES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45FD571-917B-714C-B7F4-7CBD25421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25126"/>
              </p:ext>
            </p:extLst>
          </p:nvPr>
        </p:nvGraphicFramePr>
        <p:xfrm>
          <a:off x="383801" y="3631833"/>
          <a:ext cx="11251816" cy="197152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25296">
                  <a:extLst>
                    <a:ext uri="{9D8B030D-6E8A-4147-A177-3AD203B41FA5}">
                      <a16:colId xmlns:a16="http://schemas.microsoft.com/office/drawing/2014/main" val="362630387"/>
                    </a:ext>
                  </a:extLst>
                </a:gridCol>
                <a:gridCol w="5039744">
                  <a:extLst>
                    <a:ext uri="{9D8B030D-6E8A-4147-A177-3AD203B41FA5}">
                      <a16:colId xmlns:a16="http://schemas.microsoft.com/office/drawing/2014/main" val="425011894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480935884"/>
                    </a:ext>
                  </a:extLst>
                </a:gridCol>
                <a:gridCol w="1700784">
                  <a:extLst>
                    <a:ext uri="{9D8B030D-6E8A-4147-A177-3AD203B41FA5}">
                      <a16:colId xmlns:a16="http://schemas.microsoft.com/office/drawing/2014/main" val="2845348152"/>
                    </a:ext>
                  </a:extLst>
                </a:gridCol>
                <a:gridCol w="1091432">
                  <a:extLst>
                    <a:ext uri="{9D8B030D-6E8A-4147-A177-3AD203B41FA5}">
                      <a16:colId xmlns:a16="http://schemas.microsoft.com/office/drawing/2014/main" val="1413356414"/>
                    </a:ext>
                  </a:extLst>
                </a:gridCol>
              </a:tblGrid>
              <a:tr h="489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PAÍS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ESTUDIOS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UNIVERSIDAD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IDIOMA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PLAZAS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430996"/>
                  </a:ext>
                </a:extLst>
              </a:tr>
              <a:tr h="1128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ALEMANIA</a:t>
                      </a:r>
                      <a:r>
                        <a:rPr lang="es-ES" sz="2000" b="1" dirty="0">
                          <a:effectLst/>
                        </a:rPr>
                        <a:t> </a:t>
                      </a:r>
                      <a:endParaRPr lang="es-E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  </a:t>
                      </a:r>
                      <a:r>
                        <a:rPr lang="es-ES" sz="2400" b="1" dirty="0" err="1">
                          <a:effectLst/>
                        </a:rPr>
                        <a:t>Máster</a:t>
                      </a:r>
                      <a:r>
                        <a:rPr lang="es-ES" sz="2400" b="1" dirty="0">
                          <a:effectLst/>
                        </a:rPr>
                        <a:t> en comercio exterior e </a:t>
                      </a:r>
                      <a:r>
                        <a:rPr lang="es-ES" sz="2400" b="1" dirty="0" err="1">
                          <a:effectLst/>
                        </a:rPr>
                        <a:t>internacionalización</a:t>
                      </a:r>
                      <a:r>
                        <a:rPr lang="es-ES" sz="2400" b="1" dirty="0">
                          <a:effectLst/>
                        </a:rPr>
                        <a:t> de empresas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University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Applied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Sciences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Wildau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Inglés C1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3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359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98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900154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649511"/>
            <a:ext cx="7123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PENDIENTE DE CONVOCAR POR LA ORI</a:t>
            </a:r>
          </a:p>
          <a:p>
            <a:pPr algn="ctr"/>
            <a:r>
              <a:rPr lang="es-ES" sz="2400" dirty="0"/>
              <a:t>https://</a:t>
            </a:r>
            <a:r>
              <a:rPr lang="es-ES" sz="2400" dirty="0" err="1"/>
              <a:t>www.uco.es</a:t>
            </a:r>
            <a:r>
              <a:rPr lang="es-ES" sz="2400" dirty="0"/>
              <a:t>/internacional/movilidad/es/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87373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406078"/>
              </p:ext>
            </p:extLst>
          </p:nvPr>
        </p:nvGraphicFramePr>
        <p:xfrm>
          <a:off x="1682496" y="2256652"/>
          <a:ext cx="9985248" cy="2832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AF733F5-E7D3-E74C-BD34-285B0100583A}"/>
              </a:ext>
            </a:extLst>
          </p:cNvPr>
          <p:cNvSpPr txBox="1"/>
          <p:nvPr/>
        </p:nvSpPr>
        <p:spPr>
          <a:xfrm>
            <a:off x="3393440" y="2256652"/>
            <a:ext cx="6071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2º CURSO ACADÉMICO</a:t>
            </a:r>
          </a:p>
        </p:txBody>
      </p:sp>
    </p:spTree>
    <p:extLst>
      <p:ext uri="{BB962C8B-B14F-4D97-AF65-F5344CB8AC3E}">
        <p14:creationId xmlns:p14="http://schemas.microsoft.com/office/powerpoint/2010/main" val="195788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/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SEGUNDO AÑO:</a:t>
            </a:r>
          </a:p>
          <a:p>
            <a:r>
              <a:rPr lang="es-ES" sz="2800" dirty="0"/>
              <a:t>El alumnado de la UCO, beneficiario de ayuda de movilidad por DTIM, debe matricularse 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/>
              <a:t>TFM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/>
              <a:t>las prácticas externas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800" dirty="0"/>
          </a:p>
          <a:p>
            <a:r>
              <a:rPr lang="es-ES" sz="2800" dirty="0"/>
              <a:t>El alumnado debe tener en cuenta los posibles efectos en la concesión de becas al estudio y bonificaciones de los precios públicos por servicios.</a:t>
            </a:r>
          </a:p>
        </p:txBody>
      </p:sp>
    </p:spTree>
    <p:extLst>
      <p:ext uri="{BB962C8B-B14F-4D97-AF65-F5344CB8AC3E}">
        <p14:creationId xmlns:p14="http://schemas.microsoft.com/office/powerpoint/2010/main" val="60560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002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799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132998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7554728"/>
              </p:ext>
            </p:extLst>
          </p:nvPr>
        </p:nvGraphicFramePr>
        <p:xfrm>
          <a:off x="1184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215539" y="1716384"/>
            <a:ext cx="78867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dirty="0"/>
              <a:t>El alumnado de la UCO seleccionado tiene que </a:t>
            </a:r>
            <a:r>
              <a:rPr lang="es-ES" sz="2400" b="1" dirty="0"/>
              <a:t>inscribirse y matricularse en la Universidad de </a:t>
            </a:r>
            <a:r>
              <a:rPr lang="es-ES" sz="2400" b="1" dirty="0" err="1"/>
              <a:t>Wildau</a:t>
            </a:r>
            <a:r>
              <a:rPr lang="es-ES" sz="2400" b="1" dirty="0"/>
              <a:t> </a:t>
            </a:r>
            <a:r>
              <a:rPr lang="es-ES" sz="2400" dirty="0"/>
              <a:t>de la asignaturas que establece el itinerario formativo de DTI siguiendo las indicaciones de esta Universidad.</a:t>
            </a:r>
          </a:p>
          <a:p>
            <a:r>
              <a:rPr lang="es-ES" sz="2400" dirty="0"/>
              <a:t> </a:t>
            </a:r>
          </a:p>
          <a:p>
            <a:pPr lvl="0"/>
            <a:r>
              <a:rPr lang="es-ES" sz="2400" dirty="0"/>
              <a:t>Los </a:t>
            </a:r>
            <a:r>
              <a:rPr lang="es-ES" sz="2400" b="1" dirty="0"/>
              <a:t>precios públicos por servicios académicos solo se pagan en la UCO, </a:t>
            </a:r>
            <a:r>
              <a:rPr lang="es-ES" sz="2400" dirty="0"/>
              <a:t>conforme al Convenio suscrito.</a:t>
            </a:r>
          </a:p>
          <a:p>
            <a:r>
              <a:rPr lang="de-DE" sz="2400" dirty="0"/>
              <a:t>(Los </a:t>
            </a:r>
            <a:r>
              <a:rPr lang="de-DE" sz="2400" dirty="0" err="1"/>
              <a:t>estudiantes</a:t>
            </a:r>
            <a:r>
              <a:rPr lang="de-DE" sz="2400" dirty="0"/>
              <a:t> de la UCO en Wildau </a:t>
            </a:r>
            <a:r>
              <a:rPr lang="de-DE" sz="2400" dirty="0" err="1"/>
              <a:t>tienen</a:t>
            </a:r>
            <a:r>
              <a:rPr lang="de-DE" sz="2400" dirty="0"/>
              <a:t> </a:t>
            </a:r>
            <a:r>
              <a:rPr lang="de-DE" sz="2400" dirty="0" err="1"/>
              <a:t>que</a:t>
            </a:r>
            <a:r>
              <a:rPr lang="de-DE" sz="2400" dirty="0"/>
              <a:t> </a:t>
            </a:r>
            <a:r>
              <a:rPr lang="de-DE" sz="2400" dirty="0" err="1"/>
              <a:t>cubrir</a:t>
            </a:r>
            <a:r>
              <a:rPr lang="de-DE" sz="2400" dirty="0"/>
              <a:t> </a:t>
            </a:r>
            <a:r>
              <a:rPr lang="de-DE" sz="2400" dirty="0" err="1"/>
              <a:t>el</a:t>
            </a:r>
            <a:r>
              <a:rPr lang="de-DE" sz="2400" dirty="0"/>
              <a:t> </a:t>
            </a:r>
            <a:r>
              <a:rPr lang="de-DE" sz="2400" dirty="0" err="1"/>
              <a:t>coste</a:t>
            </a:r>
            <a:r>
              <a:rPr lang="de-DE" sz="2400" dirty="0"/>
              <a:t> del </a:t>
            </a:r>
            <a:r>
              <a:rPr lang="de-DE" sz="2400" dirty="0" err="1"/>
              <a:t>billete</a:t>
            </a:r>
            <a:r>
              <a:rPr lang="de-DE" sz="2400" dirty="0"/>
              <a:t> de </a:t>
            </a:r>
            <a:r>
              <a:rPr lang="de-DE" sz="2400" dirty="0" err="1"/>
              <a:t>transporte</a:t>
            </a:r>
            <a:r>
              <a:rPr lang="de-DE" sz="2400" dirty="0"/>
              <a:t> </a:t>
            </a:r>
            <a:r>
              <a:rPr lang="de-DE" sz="2400" dirty="0" err="1"/>
              <a:t>público</a:t>
            </a:r>
            <a:r>
              <a:rPr lang="de-DE" sz="2400" dirty="0"/>
              <a:t> </a:t>
            </a:r>
            <a:r>
              <a:rPr lang="de-DE" sz="2400" dirty="0" err="1"/>
              <a:t>local</a:t>
            </a:r>
            <a:r>
              <a:rPr lang="de-DE" sz="2400" dirty="0"/>
              <a:t>).</a:t>
            </a:r>
            <a:endParaRPr lang="es-ES" sz="2400" dirty="0"/>
          </a:p>
          <a:p>
            <a:endParaRPr lang="es-ES" sz="2400" dirty="0"/>
          </a:p>
          <a:p>
            <a:pPr lvl="0"/>
            <a:r>
              <a:rPr lang="es-ES" sz="2400" dirty="0"/>
              <a:t>La UCO enviará a la Universidad de </a:t>
            </a:r>
            <a:r>
              <a:rPr lang="es-ES" sz="2400" dirty="0" err="1"/>
              <a:t>Wildau</a:t>
            </a:r>
            <a:r>
              <a:rPr lang="es-ES" sz="2400" dirty="0"/>
              <a:t> los expedientes de los alumnos para que procedan al </a:t>
            </a:r>
            <a:r>
              <a:rPr lang="es-ES" sz="2400" b="1" dirty="0"/>
              <a:t>reconocimiento de las asignaturas realizadas en la UCO </a:t>
            </a:r>
            <a:r>
              <a:rPr lang="es-ES" sz="2400" dirty="0"/>
              <a:t>previa solicitud del alumno con el objeto de solicitar el título alemán.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51871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645</Words>
  <Application>Microsoft Office PowerPoint</Application>
  <PresentationFormat>Panorámica</PresentationFormat>
  <Paragraphs>95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Alejandrina Urquízar Herrera</dc:creator>
  <cp:lastModifiedBy>Mª Teresa Ortega Frías</cp:lastModifiedBy>
  <cp:revision>100</cp:revision>
  <dcterms:created xsi:type="dcterms:W3CDTF">2021-06-09T14:59:27Z</dcterms:created>
  <dcterms:modified xsi:type="dcterms:W3CDTF">2025-01-14T10:13:58Z</dcterms:modified>
</cp:coreProperties>
</file>