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65" r:id="rId4"/>
    <p:sldId id="261" r:id="rId5"/>
    <p:sldId id="257" r:id="rId6"/>
    <p:sldId id="263" r:id="rId7"/>
  </p:sldIdLst>
  <p:sldSz cx="9906000" cy="6858000" type="A4"/>
  <p:notesSz cx="6797675" cy="9926638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51" autoAdjust="0"/>
    <p:restoredTop sz="94014" autoAdjust="0"/>
  </p:normalViewPr>
  <p:slideViewPr>
    <p:cSldViewPr>
      <p:cViewPr varScale="1">
        <p:scale>
          <a:sx n="108" d="100"/>
          <a:sy n="108" d="100"/>
        </p:scale>
        <p:origin x="1182" y="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508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>
            <a:extLst>
              <a:ext uri="{FF2B5EF4-FFF2-40B4-BE49-F238E27FC236}">
                <a16:creationId xmlns:a16="http://schemas.microsoft.com/office/drawing/2014/main" id="{3BDFEBEB-05BB-0885-DC8C-9DAEC06614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5495" tIns="47747" rIns="95495" bIns="4774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>
            <a:extLst>
              <a:ext uri="{FF2B5EF4-FFF2-40B4-BE49-F238E27FC236}">
                <a16:creationId xmlns:a16="http://schemas.microsoft.com/office/drawing/2014/main" id="{91D2B8F8-8411-34A1-0864-CFCA3C0CA03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4813" cy="496888"/>
          </a:xfrm>
          <a:prstGeom prst="rect">
            <a:avLst/>
          </a:prstGeom>
        </p:spPr>
        <p:txBody>
          <a:bodyPr vert="horz" lIns="95495" tIns="47747" rIns="95495" bIns="4774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9C99635-3ACE-BF48-80BA-787C95CFB4D3}" type="datetimeFigureOut">
              <a:rPr lang="es-ES"/>
              <a:pPr>
                <a:defRPr/>
              </a:pPr>
              <a:t>10/06/2025</a:t>
            </a:fld>
            <a:endParaRPr lang="es-ES"/>
          </a:p>
        </p:txBody>
      </p:sp>
      <p:sp>
        <p:nvSpPr>
          <p:cNvPr id="4" name="3 Marcador de imagen de diapositiva">
            <a:extLst>
              <a:ext uri="{FF2B5EF4-FFF2-40B4-BE49-F238E27FC236}">
                <a16:creationId xmlns:a16="http://schemas.microsoft.com/office/drawing/2014/main" id="{6634C5FB-A859-F710-677B-7FE2863C9D2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95" tIns="47747" rIns="95495" bIns="47747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>
            <a:extLst>
              <a:ext uri="{FF2B5EF4-FFF2-40B4-BE49-F238E27FC236}">
                <a16:creationId xmlns:a16="http://schemas.microsoft.com/office/drawing/2014/main" id="{924A0688-5548-F1E6-A95B-1945DAA720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5637"/>
          </a:xfrm>
          <a:prstGeom prst="rect">
            <a:avLst/>
          </a:prstGeom>
        </p:spPr>
        <p:txBody>
          <a:bodyPr vert="horz" lIns="95495" tIns="47747" rIns="95495" bIns="47747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5 Marcador de pie de página">
            <a:extLst>
              <a:ext uri="{FF2B5EF4-FFF2-40B4-BE49-F238E27FC236}">
                <a16:creationId xmlns:a16="http://schemas.microsoft.com/office/drawing/2014/main" id="{40D54621-CCC0-CC2E-93CA-CEE10CA784A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4813" cy="496887"/>
          </a:xfrm>
          <a:prstGeom prst="rect">
            <a:avLst/>
          </a:prstGeom>
        </p:spPr>
        <p:txBody>
          <a:bodyPr vert="horz" lIns="95495" tIns="47747" rIns="95495" bIns="4774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>
            <a:extLst>
              <a:ext uri="{FF2B5EF4-FFF2-40B4-BE49-F238E27FC236}">
                <a16:creationId xmlns:a16="http://schemas.microsoft.com/office/drawing/2014/main" id="{1FAFBB8C-68F9-EA0C-D711-ADF3B6486D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1275" y="9428163"/>
            <a:ext cx="2944813" cy="496887"/>
          </a:xfrm>
          <a:prstGeom prst="rect">
            <a:avLst/>
          </a:prstGeom>
        </p:spPr>
        <p:txBody>
          <a:bodyPr vert="horz" wrap="square" lIns="95495" tIns="47747" rIns="95495" bIns="4774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AAB7233-962B-4449-85E2-8F7960522188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>
            <a:extLst>
              <a:ext uri="{FF2B5EF4-FFF2-40B4-BE49-F238E27FC236}">
                <a16:creationId xmlns:a16="http://schemas.microsoft.com/office/drawing/2014/main" id="{21B9D969-EB73-29D5-7386-E59DA3479C0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>
            <a:extLst>
              <a:ext uri="{FF2B5EF4-FFF2-40B4-BE49-F238E27FC236}">
                <a16:creationId xmlns:a16="http://schemas.microsoft.com/office/drawing/2014/main" id="{9A2AABB6-DBC5-10EB-F37A-450920A29D0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_tradnl" altLang="es-ES"/>
          </a:p>
        </p:txBody>
      </p:sp>
      <p:sp>
        <p:nvSpPr>
          <p:cNvPr id="4100" name="3 Marcador de número de diapositiva">
            <a:extLst>
              <a:ext uri="{FF2B5EF4-FFF2-40B4-BE49-F238E27FC236}">
                <a16:creationId xmlns:a16="http://schemas.microsoft.com/office/drawing/2014/main" id="{B939A216-80F8-D504-E55D-7201018DC3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5B1333-4059-4F49-A736-7DD08AD5CD72}" type="slidenum">
              <a:rPr lang="es-ES" altLang="es-ES" smtClean="0">
                <a:latin typeface="Calibri" panose="020F0502020204030204" pitchFamily="34" charset="0"/>
              </a:rPr>
              <a:pPr/>
              <a:t>1</a:t>
            </a:fld>
            <a:endParaRPr lang="es-ES" altLang="es-E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44C0FE15-9A2E-D88D-5A20-A445C8DC1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64A0D-8A92-9243-ADE5-2723A81ADC74}" type="datetime1">
              <a:rPr lang="es-ES"/>
              <a:pPr>
                <a:defRPr/>
              </a:pPr>
              <a:t>10/06/2025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308E6254-2FBA-11A3-5F8A-CBE175187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B812A4D2-F2C2-C88F-09FB-8096FDE32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35D66-A868-9740-89DE-89CF96F48322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958594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E78EC91A-D022-6EC1-C7BD-39A59A5C4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1228F-56C4-E246-815A-94C88182A818}" type="datetime1">
              <a:rPr lang="es-ES"/>
              <a:pPr>
                <a:defRPr/>
              </a:pPr>
              <a:t>10/06/2025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17EC97A4-B820-A250-E810-561AFAD8D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38D4D0DD-7ACC-70F7-4955-8C4FC7C9F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F6EDA-74DA-8840-9248-BC584330C529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180840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21450" cy="585152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80CF1178-41B8-61F8-CB4B-C72F38909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D126E-384D-F044-BE11-A8002B91A16E}" type="datetime1">
              <a:rPr lang="es-ES"/>
              <a:pPr>
                <a:defRPr/>
              </a:pPr>
              <a:t>10/06/2025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0E1357D1-64F3-844D-AA56-6D9D01452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57E7DB70-7286-A242-2082-D5DF254D7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6093C-9B68-F948-BE09-CE0345130617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207093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2C06FA46-858A-E53B-F967-356048147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5C4B1-78ED-1C46-9B93-08CEBBF01FEB}" type="datetime1">
              <a:rPr lang="es-ES"/>
              <a:pPr>
                <a:defRPr/>
              </a:pPr>
              <a:t>10/06/2025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ACC1A8A1-73BC-7E0A-9E2A-D8CF9CCD4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9B9C0EE5-DBB3-3CBD-8BD7-8865D8AD8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E3782-D474-224F-9FFA-7696C13787CA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081333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E7502AEA-FDA9-D97A-6993-B8B8BACAC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193A7-581F-F04B-A15B-C5DE63AF5447}" type="datetime1">
              <a:rPr lang="es-ES"/>
              <a:pPr>
                <a:defRPr/>
              </a:pPr>
              <a:t>10/06/2025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8E5A6FC4-270F-AEA0-3777-7A559883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C85C4082-AD53-6BA4-892F-E05A85AA3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FE013-A4B2-D74E-865E-977C74B87785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012532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35550" y="1600202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CBA3C51C-5D39-5497-21CF-CD57BA077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F1CD5-AF85-4548-984D-D24F9CCA55BA}" type="datetime1">
              <a:rPr lang="es-ES"/>
              <a:pPr>
                <a:defRPr/>
              </a:pPr>
              <a:t>10/06/2025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756C0DA5-202D-7C51-C133-147363BEC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CEAA0557-770A-3BBF-0BB9-EC5258302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507DB-8DB3-0445-8881-6C01A53FC26E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382305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4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4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>
            <a:extLst>
              <a:ext uri="{FF2B5EF4-FFF2-40B4-BE49-F238E27FC236}">
                <a16:creationId xmlns:a16="http://schemas.microsoft.com/office/drawing/2014/main" id="{FD20DC4C-901D-00E4-190A-542734F78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8F3A2-32A7-A543-ABE2-E542138B3E32}" type="datetime1">
              <a:rPr lang="es-ES"/>
              <a:pPr>
                <a:defRPr/>
              </a:pPr>
              <a:t>10/06/2025</a:t>
            </a:fld>
            <a:endParaRPr lang="es-ES"/>
          </a:p>
        </p:txBody>
      </p:sp>
      <p:sp>
        <p:nvSpPr>
          <p:cNvPr id="8" name="4 Marcador de pie de página">
            <a:extLst>
              <a:ext uri="{FF2B5EF4-FFF2-40B4-BE49-F238E27FC236}">
                <a16:creationId xmlns:a16="http://schemas.microsoft.com/office/drawing/2014/main" id="{541169AB-0964-131F-CD3A-4A1567AD8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>
            <a:extLst>
              <a:ext uri="{FF2B5EF4-FFF2-40B4-BE49-F238E27FC236}">
                <a16:creationId xmlns:a16="http://schemas.microsoft.com/office/drawing/2014/main" id="{7BEACCA1-5F8A-F879-E137-40F4B09AF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74378-2325-5E40-AC17-3EE3DDA3FDF5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410229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>
            <a:extLst>
              <a:ext uri="{FF2B5EF4-FFF2-40B4-BE49-F238E27FC236}">
                <a16:creationId xmlns:a16="http://schemas.microsoft.com/office/drawing/2014/main" id="{2F5C5286-20BB-E3AF-17AC-A36BDC147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CB3C7-C70A-B948-8D0D-7320F591F496}" type="datetime1">
              <a:rPr lang="es-ES"/>
              <a:pPr>
                <a:defRPr/>
              </a:pPr>
              <a:t>10/06/2025</a:t>
            </a:fld>
            <a:endParaRPr lang="es-ES"/>
          </a:p>
        </p:txBody>
      </p:sp>
      <p:sp>
        <p:nvSpPr>
          <p:cNvPr id="4" name="4 Marcador de pie de página">
            <a:extLst>
              <a:ext uri="{FF2B5EF4-FFF2-40B4-BE49-F238E27FC236}">
                <a16:creationId xmlns:a16="http://schemas.microsoft.com/office/drawing/2014/main" id="{174C7449-533F-1C71-E748-0C1F0A380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>
            <a:extLst>
              <a:ext uri="{FF2B5EF4-FFF2-40B4-BE49-F238E27FC236}">
                <a16:creationId xmlns:a16="http://schemas.microsoft.com/office/drawing/2014/main" id="{D37EDD1B-203C-FBCF-320C-CA3414EE7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0A8F0-2F44-FA4B-AB91-CFEEB6DCFA75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261875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>
            <a:extLst>
              <a:ext uri="{FF2B5EF4-FFF2-40B4-BE49-F238E27FC236}">
                <a16:creationId xmlns:a16="http://schemas.microsoft.com/office/drawing/2014/main" id="{96717947-B298-D827-2BD5-4250E3B1F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F205F-651E-C845-B818-1C2E634FE372}" type="datetime1">
              <a:rPr lang="es-ES"/>
              <a:pPr>
                <a:defRPr/>
              </a:pPr>
              <a:t>10/06/2025</a:t>
            </a:fld>
            <a:endParaRPr lang="es-ES"/>
          </a:p>
        </p:txBody>
      </p:sp>
      <p:sp>
        <p:nvSpPr>
          <p:cNvPr id="3" name="4 Marcador de pie de página">
            <a:extLst>
              <a:ext uri="{FF2B5EF4-FFF2-40B4-BE49-F238E27FC236}">
                <a16:creationId xmlns:a16="http://schemas.microsoft.com/office/drawing/2014/main" id="{6360FFDF-8931-EC10-475E-3D0234145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>
            <a:extLst>
              <a:ext uri="{FF2B5EF4-FFF2-40B4-BE49-F238E27FC236}">
                <a16:creationId xmlns:a16="http://schemas.microsoft.com/office/drawing/2014/main" id="{F2512AAC-34DA-21DC-CEDC-44148FF12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5AB7A-9725-0B4D-9BA2-57BB65DC699E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766289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4" y="273051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4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4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F078C168-D6C5-DA2E-D49C-EFA4EDD9F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0E232-3071-044B-9E59-ADA09C51A7BA}" type="datetime1">
              <a:rPr lang="es-ES"/>
              <a:pPr>
                <a:defRPr/>
              </a:pPr>
              <a:t>10/06/2025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02F6F844-7057-6339-5EEF-8A2AF425B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D5A56C6A-C2EE-21B7-7870-0EFB28D6F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5E8B4-D6A2-5242-8381-ADF801663D89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6837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39150E9D-ABAA-42C7-907B-9A75A7A26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1E43E-B4C9-B349-BCC1-2457666BC92A}" type="datetime1">
              <a:rPr lang="es-ES"/>
              <a:pPr>
                <a:defRPr/>
              </a:pPr>
              <a:t>10/06/2025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DDDCA783-C5AE-165F-5B17-5DB0158EE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8FA82A1C-E933-A99F-D05F-D3A78E4BF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F2CF8-A4F5-F845-914F-DE8B53A41F93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822652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>
            <a:extLst>
              <a:ext uri="{FF2B5EF4-FFF2-40B4-BE49-F238E27FC236}">
                <a16:creationId xmlns:a16="http://schemas.microsoft.com/office/drawing/2014/main" id="{F92B6184-72A9-5D9A-59B2-9B22536A503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1027" name="2 Marcador de texto">
            <a:extLst>
              <a:ext uri="{FF2B5EF4-FFF2-40B4-BE49-F238E27FC236}">
                <a16:creationId xmlns:a16="http://schemas.microsoft.com/office/drawing/2014/main" id="{BC9130BE-01A2-3A4B-060E-B0B29B9BB7A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7B5E7236-4A07-4A74-A174-78C44E0475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9DDEA4-8162-5A44-8605-64C8020F24F8}" type="datetime1">
              <a:rPr lang="es-ES"/>
              <a:pPr>
                <a:defRPr/>
              </a:pPr>
              <a:t>10/06/2025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6451B649-AAE0-88B5-07D7-37F5AE8C21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357A27BD-2DE1-86B0-61FA-48AD999D82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7F2CE6B-5EE9-714B-903D-71345681C449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Triángulo rectángulo">
            <a:extLst>
              <a:ext uri="{FF2B5EF4-FFF2-40B4-BE49-F238E27FC236}">
                <a16:creationId xmlns:a16="http://schemas.microsoft.com/office/drawing/2014/main" id="{01387F6B-450B-9FCB-D76E-B9B52A0A7B37}"/>
              </a:ext>
            </a:extLst>
          </p:cNvPr>
          <p:cNvSpPr/>
          <p:nvPr/>
        </p:nvSpPr>
        <p:spPr>
          <a:xfrm>
            <a:off x="0" y="4005263"/>
            <a:ext cx="3224213" cy="2852737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3075" name="7 Rectángulo">
            <a:extLst>
              <a:ext uri="{FF2B5EF4-FFF2-40B4-BE49-F238E27FC236}">
                <a16:creationId xmlns:a16="http://schemas.microsoft.com/office/drawing/2014/main" id="{35B6096A-B474-E9F0-D860-1DF79C88D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3063" y="500063"/>
            <a:ext cx="4110037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ES" altLang="es-ES" sz="1400"/>
              <a:t>Máster  en Gestión del Patrimonio desde el Municipio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ES" altLang="es-ES" sz="2400" b="1">
                <a:solidFill>
                  <a:schemeClr val="tx2"/>
                </a:solidFill>
              </a:rPr>
              <a:t>CALENDARIO ACADÉMICO</a:t>
            </a:r>
          </a:p>
        </p:txBody>
      </p:sp>
      <p:sp>
        <p:nvSpPr>
          <p:cNvPr id="3076" name="8 Rectángulo">
            <a:extLst>
              <a:ext uri="{FF2B5EF4-FFF2-40B4-BE49-F238E27FC236}">
                <a16:creationId xmlns:a16="http://schemas.microsoft.com/office/drawing/2014/main" id="{6EA131B8-D42F-A5D0-5C1C-4AFDCDEA9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8125" y="188913"/>
            <a:ext cx="17036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800" b="1" dirty="0">
                <a:solidFill>
                  <a:srgbClr val="FF0000"/>
                </a:solidFill>
              </a:rPr>
              <a:t>CURSO 2025/26</a:t>
            </a:r>
          </a:p>
        </p:txBody>
      </p:sp>
      <p:pic>
        <p:nvPicPr>
          <p:cNvPr id="3077" name="22 Imagen" descr="logomaster.gif">
            <a:extLst>
              <a:ext uri="{FF2B5EF4-FFF2-40B4-BE49-F238E27FC236}">
                <a16:creationId xmlns:a16="http://schemas.microsoft.com/office/drawing/2014/main" id="{ED983625-CDD1-868F-3120-FB8A97B29E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" y="188913"/>
            <a:ext cx="2216150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10 Marcador de número de diapositiva">
            <a:extLst>
              <a:ext uri="{FF2B5EF4-FFF2-40B4-BE49-F238E27FC236}">
                <a16:creationId xmlns:a16="http://schemas.microsoft.com/office/drawing/2014/main" id="{B6CA41E2-E202-67A1-8B19-1148CF5238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337550" y="6021388"/>
            <a:ext cx="1073150" cy="431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AE31F4-BFAA-B14D-A2FE-D2F8BFA04541}" type="slidenum">
              <a:rPr lang="es-ES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r>
              <a:rPr lang="es-ES" altLang="es-ES" sz="1200">
                <a:solidFill>
                  <a:srgbClr val="898989"/>
                </a:solidFill>
              </a:rPr>
              <a:t>/6</a:t>
            </a:r>
          </a:p>
        </p:txBody>
      </p:sp>
      <p:sp>
        <p:nvSpPr>
          <p:cNvPr id="15" name="14 CuadroTexto">
            <a:extLst>
              <a:ext uri="{FF2B5EF4-FFF2-40B4-BE49-F238E27FC236}">
                <a16:creationId xmlns:a16="http://schemas.microsoft.com/office/drawing/2014/main" id="{1B0726FA-BF8B-4B3C-CCA6-CB8899975916}"/>
              </a:ext>
            </a:extLst>
          </p:cNvPr>
          <p:cNvSpPr txBox="1"/>
          <p:nvPr/>
        </p:nvSpPr>
        <p:spPr>
          <a:xfrm rot="16200000">
            <a:off x="-518318" y="3969544"/>
            <a:ext cx="38227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ESQUEMA GENERAL DEL CALENDARIO</a:t>
            </a:r>
          </a:p>
        </p:txBody>
      </p:sp>
      <p:graphicFrame>
        <p:nvGraphicFramePr>
          <p:cNvPr id="10" name="9 Tabla">
            <a:extLst>
              <a:ext uri="{FF2B5EF4-FFF2-40B4-BE49-F238E27FC236}">
                <a16:creationId xmlns:a16="http://schemas.microsoft.com/office/drawing/2014/main" id="{82FBA4AE-AD64-3FE0-B22E-E2AB10E356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169657"/>
              </p:ext>
            </p:extLst>
          </p:nvPr>
        </p:nvGraphicFramePr>
        <p:xfrm>
          <a:off x="2000673" y="1177925"/>
          <a:ext cx="7776865" cy="5595010"/>
        </p:xfrm>
        <a:graphic>
          <a:graphicData uri="http://schemas.openxmlformats.org/drawingml/2006/table">
            <a:tbl>
              <a:tblPr/>
              <a:tblGrid>
                <a:gridCol w="424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6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56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3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87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91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38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18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49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8775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2697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43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261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NOVIEMBRE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(Troncalidad)</a:t>
                      </a: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 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II  </a:t>
                      </a: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III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VI</a:t>
                      </a:r>
                    </a:p>
                  </a:txBody>
                  <a:tcPr marL="91432" marR="91432" marT="45709" marB="45709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Viernes 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IV  </a:t>
                      </a: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V</a:t>
                      </a: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13/ Viernes 14</a:t>
                      </a: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20/ Viernes 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 27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II  </a:t>
                      </a: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III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VI</a:t>
                      </a:r>
                      <a:endParaRPr kumimoji="0" lang="es-ES" sz="800" b="0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Viernes 28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I </a:t>
                      </a: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IV  </a:t>
                      </a: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V</a:t>
                      </a: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802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DICIEMBRE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(Troncalidad)</a:t>
                      </a: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4 /Viernes 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0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0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11/ Viernes 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0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0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Mod.III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VI</a:t>
                      </a:r>
                      <a:endParaRPr kumimoji="0" lang="es-ES" sz="800" b="0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0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0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Viernes 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IV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V</a:t>
                      </a: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NAVIDAD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25 / Viernes 26</a:t>
                      </a: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562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ENERO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(Troncalidad)</a:t>
                      </a: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NAVIDAD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1/ Viernes 2</a:t>
                      </a:r>
                      <a:endParaRPr kumimoji="0" lang="es-E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II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III</a:t>
                      </a:r>
                      <a:endParaRPr kumimoji="0" lang="es-ES" sz="800" b="1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VI</a:t>
                      </a:r>
                      <a:endParaRPr kumimoji="0" lang="es-ES" sz="800" b="1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1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1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Viernes 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IV</a:t>
                      </a:r>
                      <a:endParaRPr kumimoji="0" lang="es-ES" sz="800" b="0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V </a:t>
                      </a:r>
                      <a:endParaRPr kumimoji="0" lang="es-ES" sz="800" b="1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15 / Viernes 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Mod. 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II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III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IV</a:t>
                      </a:r>
                      <a:endParaRPr kumimoji="0" lang="es-ES" sz="800" b="0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Viernes 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Mod. 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VI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Mod. VII</a:t>
                      </a:r>
                      <a:endParaRPr kumimoji="0" lang="es-ES" sz="800" b="0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29 / Viernes 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02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FEBRERO (Itinerarios)</a:t>
                      </a: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5/ Viernes 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12 / Viernes 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I</a:t>
                      </a: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Viernes 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II</a:t>
                      </a:r>
                      <a:endParaRPr kumimoji="0" lang="es-ES" sz="800" b="0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26 / Viernes 27</a:t>
                      </a: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21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MARZO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(Itinerarios</a:t>
                      </a: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5/ Viernes 6</a:t>
                      </a:r>
                    </a:p>
                  </a:txBody>
                  <a:tcPr marL="91432" marR="91432" marT="45709" marB="45709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0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 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III</a:t>
                      </a:r>
                      <a:endParaRPr kumimoji="0" lang="es-ES" sz="800" b="0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Viernes 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IV</a:t>
                      </a:r>
                      <a:endParaRPr kumimoji="0" lang="es-ES" sz="800" b="0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19 / Viernes 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26/ Viernes 27</a:t>
                      </a: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479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ABRIL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(Itinerarios)</a:t>
                      </a: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1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SEMANA SANTA</a:t>
                      </a:r>
                    </a:p>
                  </a:txBody>
                  <a:tcPr marL="91432" marR="91432" marT="45709" marB="45709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800" b="1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Mod. V</a:t>
                      </a: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Viernes 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Mod. VI</a:t>
                      </a: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16 / Viernes 17</a:t>
                      </a:r>
                      <a:endParaRPr kumimoji="0" lang="es-E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Miércoles 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800" b="0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Mod. VII</a:t>
                      </a:r>
                      <a:endParaRPr kumimoji="0" lang="es-ES" sz="800" b="0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Mod. 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II</a:t>
                      </a:r>
                      <a:endParaRPr kumimoji="0" lang="es-ES" sz="800" b="0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729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(Itinerarios)</a:t>
                      </a: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30/ Viernes 1</a:t>
                      </a:r>
                    </a:p>
                  </a:txBody>
                  <a:tcPr marL="91432" marR="91432" marT="45709" marB="45709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7/ Viernes 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0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7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III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IV</a:t>
                      </a:r>
                      <a:endParaRPr kumimoji="0" lang="es-ES" sz="700" b="0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s-ES" sz="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7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Viernes 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7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VI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s-ES" sz="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21/ Viernes 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800" b="0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28/ Viernes 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0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562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JUNIO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(Itinerarios)</a:t>
                      </a: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II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III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IV</a:t>
                      </a:r>
                      <a:endParaRPr kumimoji="0" lang="es-ES" sz="800" b="0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Viernes 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VI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</a:t>
                      </a: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VII</a:t>
                      </a:r>
                      <a:endParaRPr kumimoji="0" lang="es-ES" sz="800" b="0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 11 /Viernes 12</a:t>
                      </a:r>
                    </a:p>
                    <a:p>
                      <a:pPr algn="ctr"/>
                      <a:endParaRPr lang="es-ES_tradnl" sz="10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18 / Viernes 19</a:t>
                      </a: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0" i="0" u="none" strike="noStrike" cap="small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Jueves 25 /Viernes 26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0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0" i="0" u="none" strike="noStrike" cap="small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648">
                <a:tc gridSpan="1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18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Troncalidad. Docencia presencial.</a:t>
                      </a: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Actividad no presencial.</a:t>
                      </a: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18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Itinerarios optativos. Docencia presencial.</a:t>
                      </a:r>
                    </a:p>
                  </a:txBody>
                  <a:tcPr marL="91432" marR="91432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mpd="sng">
                      <a:noFill/>
                      <a:prstDash val="soli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09" marB="45709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Triángulo rectángulo">
            <a:extLst>
              <a:ext uri="{FF2B5EF4-FFF2-40B4-BE49-F238E27FC236}">
                <a16:creationId xmlns:a16="http://schemas.microsoft.com/office/drawing/2014/main" id="{AE1FBBE4-4097-4F68-2EA1-ED754F94729A}"/>
              </a:ext>
            </a:extLst>
          </p:cNvPr>
          <p:cNvSpPr/>
          <p:nvPr/>
        </p:nvSpPr>
        <p:spPr>
          <a:xfrm>
            <a:off x="0" y="3284538"/>
            <a:ext cx="3224213" cy="2852737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123" name="7 Rectángulo">
            <a:extLst>
              <a:ext uri="{FF2B5EF4-FFF2-40B4-BE49-F238E27FC236}">
                <a16:creationId xmlns:a16="http://schemas.microsoft.com/office/drawing/2014/main" id="{7C73F8C5-2B45-E115-AC85-21D50A1DA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7663" y="487363"/>
            <a:ext cx="4110037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ES" altLang="es-ES" sz="1400"/>
              <a:t>Máster  en Gestión del Patrimonio desde el Municipio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ES" altLang="es-ES" sz="2400" b="1">
                <a:solidFill>
                  <a:schemeClr val="tx2"/>
                </a:solidFill>
              </a:rPr>
              <a:t>CALENDARIO ACADÉMICO</a:t>
            </a:r>
          </a:p>
        </p:txBody>
      </p:sp>
      <p:sp>
        <p:nvSpPr>
          <p:cNvPr id="5124" name="8 Rectángulo">
            <a:extLst>
              <a:ext uri="{FF2B5EF4-FFF2-40B4-BE49-F238E27FC236}">
                <a16:creationId xmlns:a16="http://schemas.microsoft.com/office/drawing/2014/main" id="{E379C06B-9589-8E52-E39C-D110D416E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8125" y="188913"/>
            <a:ext cx="17036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800" b="1" dirty="0">
                <a:solidFill>
                  <a:srgbClr val="FF0000"/>
                </a:solidFill>
              </a:rPr>
              <a:t>CURSO 2025/26</a:t>
            </a:r>
          </a:p>
        </p:txBody>
      </p:sp>
      <p:sp>
        <p:nvSpPr>
          <p:cNvPr id="10" name="9 Rectángulo">
            <a:extLst>
              <a:ext uri="{FF2B5EF4-FFF2-40B4-BE49-F238E27FC236}">
                <a16:creationId xmlns:a16="http://schemas.microsoft.com/office/drawing/2014/main" id="{249B9759-67C7-2CA3-D3B3-880544AB26A8}"/>
              </a:ext>
            </a:extLst>
          </p:cNvPr>
          <p:cNvSpPr/>
          <p:nvPr/>
        </p:nvSpPr>
        <p:spPr>
          <a:xfrm>
            <a:off x="4419600" y="1125538"/>
            <a:ext cx="388938" cy="2159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126" name="12 CuadroTexto">
            <a:extLst>
              <a:ext uri="{FF2B5EF4-FFF2-40B4-BE49-F238E27FC236}">
                <a16:creationId xmlns:a16="http://schemas.microsoft.com/office/drawing/2014/main" id="{97968998-A3C4-23F0-8BE0-ACD785FCE1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9175" y="1166813"/>
            <a:ext cx="46609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000"/>
              <a:t>Troncalidad, asignaturas metodológicas y de carácter profesional. Docencia presencial.</a:t>
            </a:r>
          </a:p>
        </p:txBody>
      </p:sp>
      <p:graphicFrame>
        <p:nvGraphicFramePr>
          <p:cNvPr id="17" name="16 Tabla">
            <a:extLst>
              <a:ext uri="{FF2B5EF4-FFF2-40B4-BE49-F238E27FC236}">
                <a16:creationId xmlns:a16="http://schemas.microsoft.com/office/drawing/2014/main" id="{E61CDA9A-4D78-5E6D-41C8-C15DDAFFFD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725421"/>
              </p:ext>
            </p:extLst>
          </p:nvPr>
        </p:nvGraphicFramePr>
        <p:xfrm>
          <a:off x="1331913" y="2378075"/>
          <a:ext cx="6994525" cy="3815072"/>
        </p:xfrm>
        <a:graphic>
          <a:graphicData uri="http://schemas.openxmlformats.org/drawingml/2006/table">
            <a:tbl>
              <a:tblPr/>
              <a:tblGrid>
                <a:gridCol w="3326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4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47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92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92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3901">
                <a:tc>
                  <a:txBody>
                    <a:bodyPr/>
                    <a:lstStyle/>
                    <a:p>
                      <a:endParaRPr lang="es-ES" sz="100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MESES</a:t>
                      </a: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891">
                <a:tc>
                  <a:txBody>
                    <a:bodyPr/>
                    <a:lstStyle/>
                    <a:p>
                      <a:r>
                        <a:rPr lang="es-ES" sz="1000" b="1" dirty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TRONCALIDAD</a:t>
                      </a:r>
                      <a:endParaRPr lang="es-ES" sz="100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s-ES" sz="1000" b="1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NOViembre</a:t>
                      </a:r>
                      <a:r>
                        <a:rPr lang="es-ES" sz="10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s-ES" sz="1000" b="1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DICiembre</a:t>
                      </a:r>
                      <a:r>
                        <a:rPr lang="es-ES" sz="10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2025 y </a:t>
                      </a:r>
                      <a:r>
                        <a:rPr lang="es-ES" sz="1000" b="1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ENEro</a:t>
                      </a:r>
                      <a:r>
                        <a:rPr lang="es-ES" sz="10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2026</a:t>
                      </a:r>
                      <a:endParaRPr lang="es-ES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901">
                <a:tc>
                  <a:txBody>
                    <a:bodyPr/>
                    <a:lstStyle/>
                    <a:p>
                      <a:endParaRPr lang="es-ES" sz="1000" b="1" dirty="0">
                        <a:solidFill>
                          <a:srgbClr val="8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33" marR="44933" marT="10758" marB="10758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33" marR="44933" marT="10758" marB="10758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33" marR="44933" marT="10758" marB="10758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901">
                <a:tc rowSpan="2">
                  <a:txBody>
                    <a:bodyPr/>
                    <a:lstStyle/>
                    <a:p>
                      <a:pPr algn="l"/>
                      <a:r>
                        <a:rPr lang="es-ES" sz="1000" b="1" dirty="0">
                          <a:solidFill>
                            <a:srgbClr val="800000"/>
                          </a:solidFill>
                          <a:latin typeface="Arial" pitchFamily="34" charset="0"/>
                          <a:cs typeface="Arial" pitchFamily="34" charset="0"/>
                        </a:rPr>
                        <a:t>Asignatura  metodológica –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ASIGNATURA/MÓDULO I: Metodología e investigación en Patrimonio Cultural de interés artístico y monumental (4 créditos): </a:t>
                      </a:r>
                      <a:r>
                        <a:rPr lang="es-ES" sz="1000" b="0" dirty="0">
                          <a:latin typeface="Arial" pitchFamily="34" charset="0"/>
                          <a:cs typeface="Arial" pitchFamily="34" charset="0"/>
                        </a:rPr>
                        <a:t>Prof. Dr. Manuel Pérez Lozano; Prof. Dr. Roberto González Ramos</a:t>
                      </a: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33" marR="44933" marT="10758" marB="10758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33" marR="44933" marT="10758" marB="10758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33" marR="44933" marT="10758" marB="10758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541">
                <a:tc vMerge="1">
                  <a:txBody>
                    <a:bodyPr/>
                    <a:lstStyle/>
                    <a:p>
                      <a:endParaRPr lang="es-ES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25" marR="44925" marT="10766" marB="1076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7</a:t>
                      </a:r>
                    </a:p>
                    <a:p>
                      <a:pPr algn="ctr"/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NOV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10:00 a 14:00</a:t>
                      </a: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28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NOV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10:00 a 14:00</a:t>
                      </a: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19</a:t>
                      </a:r>
                    </a:p>
                    <a:p>
                      <a:pPr algn="ctr"/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DIC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10:00 a 14:00</a:t>
                      </a: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9</a:t>
                      </a:r>
                    </a:p>
                    <a:p>
                      <a:pPr algn="ctr"/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ENE.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10:00 a 14:00</a:t>
                      </a: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809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dirty="0">
                          <a:solidFill>
                            <a:srgbClr val="800000"/>
                          </a:solidFill>
                          <a:latin typeface="Arial" pitchFamily="34" charset="0"/>
                          <a:cs typeface="Arial" pitchFamily="34" charset="0"/>
                        </a:rPr>
                        <a:t>Asignatura  metodológica –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ASIGNATURA/MÓDULO II: Metodología e investigación del Paisaje (4 créditos):</a:t>
                      </a:r>
                      <a:r>
                        <a:rPr lang="es-ES" sz="1000" b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000" b="0" dirty="0">
                          <a:latin typeface="Arial" pitchFamily="34" charset="0"/>
                          <a:cs typeface="Arial" pitchFamily="34" charset="0"/>
                        </a:rPr>
                        <a:t>Profª. Dra. Gema Florido Trujillo. </a:t>
                      </a: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8671">
                <a:tc vMerge="1">
                  <a:txBody>
                    <a:bodyPr/>
                    <a:lstStyle/>
                    <a:p>
                      <a:endParaRPr lang="es-ES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25" marR="44925" marT="10766" marB="1076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6 </a:t>
                      </a:r>
                      <a:r>
                        <a:rPr lang="es-ES" sz="1000" b="1" baseline="0" dirty="0">
                          <a:latin typeface="Arial" pitchFamily="34" charset="0"/>
                          <a:cs typeface="Arial" pitchFamily="34" charset="0"/>
                        </a:rPr>
                        <a:t>NOV</a:t>
                      </a:r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 a 13:00</a:t>
                      </a: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27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NOV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 a 13:00</a:t>
                      </a: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18</a:t>
                      </a:r>
                      <a:endParaRPr lang="es-ES" sz="1000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b="1" baseline="0" dirty="0">
                          <a:latin typeface="Arial" pitchFamily="34" charset="0"/>
                          <a:cs typeface="Arial" pitchFamily="34" charset="0"/>
                        </a:rPr>
                        <a:t>DIC</a:t>
                      </a:r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 a 13:00</a:t>
                      </a: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ENE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</a:t>
                      </a:r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 a 13:00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901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dirty="0">
                          <a:solidFill>
                            <a:srgbClr val="800000"/>
                          </a:solidFill>
                          <a:latin typeface="Arial" pitchFamily="34" charset="0"/>
                          <a:cs typeface="Arial" pitchFamily="34" charset="0"/>
                        </a:rPr>
                        <a:t>Asignatura  metodológica –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ASIGNATURA/MÓDULO III: Metodología de análisis del Medio (4 créditos):</a:t>
                      </a:r>
                      <a:r>
                        <a:rPr lang="es-ES" sz="1000" b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000" b="0" baseline="0" dirty="0">
                          <a:latin typeface="Arial" pitchFamily="34" charset="0"/>
                          <a:cs typeface="Arial" pitchFamily="34" charset="0"/>
                        </a:rPr>
                        <a:t>Prof. Dr. Vicente Castelló Losada, </a:t>
                      </a:r>
                      <a:r>
                        <a:rPr lang="es-ES" sz="1000" b="0" dirty="0">
                          <a:latin typeface="Arial" pitchFamily="34" charset="0"/>
                          <a:cs typeface="Arial" pitchFamily="34" charset="0"/>
                        </a:rPr>
                        <a:t>Profª. Dra.</a:t>
                      </a:r>
                      <a:r>
                        <a:rPr lang="es-ES" sz="1000" b="0" baseline="0" dirty="0">
                          <a:latin typeface="Arial" pitchFamily="34" charset="0"/>
                          <a:cs typeface="Arial" pitchFamily="34" charset="0"/>
                        </a:rPr>
                        <a:t> Regina </a:t>
                      </a:r>
                      <a:r>
                        <a:rPr lang="es-ES" sz="1000" b="0" baseline="0" dirty="0" err="1">
                          <a:latin typeface="Arial" pitchFamily="34" charset="0"/>
                          <a:cs typeface="Arial" pitchFamily="34" charset="0"/>
                        </a:rPr>
                        <a:t>Berjano</a:t>
                      </a:r>
                      <a:r>
                        <a:rPr lang="es-ES" sz="1000" b="0" baseline="0" dirty="0">
                          <a:latin typeface="Arial" pitchFamily="34" charset="0"/>
                          <a:cs typeface="Arial" pitchFamily="34" charset="0"/>
                        </a:rPr>
                        <a:t> Pérez</a:t>
                      </a:r>
                      <a:r>
                        <a:rPr lang="es-ES" sz="1000" b="0" dirty="0"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1057">
                <a:tc vMerge="1">
                  <a:txBody>
                    <a:bodyPr/>
                    <a:lstStyle/>
                    <a:p>
                      <a:endParaRPr lang="es-ES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25" marR="44925" marT="10766" marB="107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6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NOV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8:30 a 12:30</a:t>
                      </a: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27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NOV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8:30 a 12:30</a:t>
                      </a: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18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DIC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8:30 a 12:30</a:t>
                      </a: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8</a:t>
                      </a:r>
                    </a:p>
                    <a:p>
                      <a:pPr algn="ctr"/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ENE.</a:t>
                      </a:r>
                    </a:p>
                    <a:p>
                      <a:pPr algn="ctr"/>
                      <a:r>
                        <a:rPr lang="es-ES" sz="1000" b="0" dirty="0">
                          <a:latin typeface="Arial" pitchFamily="34" charset="0"/>
                          <a:cs typeface="Arial" pitchFamily="34" charset="0"/>
                        </a:rPr>
                        <a:t>8:30 a 12:30</a:t>
                      </a:r>
                    </a:p>
                    <a:p>
                      <a:pPr algn="ctr"/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133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dirty="0">
                          <a:solidFill>
                            <a:srgbClr val="800000"/>
                          </a:solidFill>
                          <a:latin typeface="Arial" pitchFamily="34" charset="0"/>
                          <a:cs typeface="Arial" pitchFamily="34" charset="0"/>
                        </a:rPr>
                        <a:t>Asignatura metodológica</a:t>
                      </a:r>
                      <a:r>
                        <a:rPr lang="es-ES" sz="1000" b="1" baseline="0" dirty="0">
                          <a:solidFill>
                            <a:srgbClr val="800000"/>
                          </a:solidFill>
                          <a:latin typeface="Arial" pitchFamily="34" charset="0"/>
                          <a:cs typeface="Arial" pitchFamily="34" charset="0"/>
                        </a:rPr>
                        <a:t>–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ASIGNATURA/MÓDULO IV: Metodología de análisis para la intervención (4 créditos): 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Prof. Dr. Juan Agüera Vega; Prof. Dr. Emilio González Sánchez; Prof. Dr. Sergio Castro García.</a:t>
                      </a: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rgbClr val="808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>
                        <a:solidFill>
                          <a:srgbClr val="808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rgbClr val="808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rgbClr val="808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1057">
                <a:tc vMerge="1">
                  <a:txBody>
                    <a:bodyPr/>
                    <a:lstStyle/>
                    <a:p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25" marR="44925" marT="10766" marB="107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7</a:t>
                      </a:r>
                    </a:p>
                    <a:p>
                      <a:pPr algn="ctr"/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NOV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8:30 a 12:30</a:t>
                      </a: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28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NOV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8:30 a 12:30</a:t>
                      </a: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19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DIC.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8:30 a 12:30</a:t>
                      </a:r>
                    </a:p>
                  </a:txBody>
                  <a:tcPr marL="44933" marR="44933" marT="10758" marB="1075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ENE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</a:t>
                      </a:r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 a 13:00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33" marR="44933" marT="10758" marB="1075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5175" name="22 Imagen" descr="logomaster.gif">
            <a:extLst>
              <a:ext uri="{FF2B5EF4-FFF2-40B4-BE49-F238E27FC236}">
                <a16:creationId xmlns:a16="http://schemas.microsoft.com/office/drawing/2014/main" id="{37AD0E31-0DA3-1C5E-C414-17379F822E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" y="188913"/>
            <a:ext cx="2216150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0 Marcador de número de diapositiva">
            <a:extLst>
              <a:ext uri="{FF2B5EF4-FFF2-40B4-BE49-F238E27FC236}">
                <a16:creationId xmlns:a16="http://schemas.microsoft.com/office/drawing/2014/main" id="{354CBDD0-1B06-426D-9BAF-4FC6358C3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tx1">
                    <a:tint val="75000"/>
                  </a:schemeClr>
                </a:solidFill>
                <a:latin typeface="+mn-lt"/>
              </a:rPr>
              <a:t>2/6</a:t>
            </a:r>
          </a:p>
        </p:txBody>
      </p:sp>
      <p:sp>
        <p:nvSpPr>
          <p:cNvPr id="5177" name="11 CuadroTexto">
            <a:extLst>
              <a:ext uri="{FF2B5EF4-FFF2-40B4-BE49-F238E27FC236}">
                <a16:creationId xmlns:a16="http://schemas.microsoft.com/office/drawing/2014/main" id="{06C63A9C-E279-F651-870F-768B8CFF0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6124575"/>
            <a:ext cx="22066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0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5" name="14 CuadroTexto">
            <a:extLst>
              <a:ext uri="{FF2B5EF4-FFF2-40B4-BE49-F238E27FC236}">
                <a16:creationId xmlns:a16="http://schemas.microsoft.com/office/drawing/2014/main" id="{1AE60D17-0C4D-A76F-8ADC-2893E55C61D6}"/>
              </a:ext>
            </a:extLst>
          </p:cNvPr>
          <p:cNvSpPr txBox="1"/>
          <p:nvPr/>
        </p:nvSpPr>
        <p:spPr>
          <a:xfrm rot="16200000">
            <a:off x="-1059656" y="4036219"/>
            <a:ext cx="2592388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METODOLÓGICAS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Triángulo rectángulo">
            <a:extLst>
              <a:ext uri="{FF2B5EF4-FFF2-40B4-BE49-F238E27FC236}">
                <a16:creationId xmlns:a16="http://schemas.microsoft.com/office/drawing/2014/main" id="{00F6D917-39A5-8D7B-6B63-3D406B02BE34}"/>
              </a:ext>
            </a:extLst>
          </p:cNvPr>
          <p:cNvSpPr/>
          <p:nvPr/>
        </p:nvSpPr>
        <p:spPr>
          <a:xfrm>
            <a:off x="0" y="4005263"/>
            <a:ext cx="3224213" cy="2852737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147" name="7 Rectángulo">
            <a:extLst>
              <a:ext uri="{FF2B5EF4-FFF2-40B4-BE49-F238E27FC236}">
                <a16:creationId xmlns:a16="http://schemas.microsoft.com/office/drawing/2014/main" id="{6B5ED761-140F-2DC9-0DE6-8F0A6A5B6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7663" y="487363"/>
            <a:ext cx="4110037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ES" altLang="es-ES" sz="1400"/>
              <a:t>Máster  en Gestión del Patrimonio desde el Municipio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ES" altLang="es-ES" sz="2400" b="1">
                <a:solidFill>
                  <a:schemeClr val="tx2"/>
                </a:solidFill>
              </a:rPr>
              <a:t>CALENDARIO ACADÉMICO</a:t>
            </a:r>
          </a:p>
        </p:txBody>
      </p:sp>
      <p:sp>
        <p:nvSpPr>
          <p:cNvPr id="6148" name="8 Rectángulo">
            <a:extLst>
              <a:ext uri="{FF2B5EF4-FFF2-40B4-BE49-F238E27FC236}">
                <a16:creationId xmlns:a16="http://schemas.microsoft.com/office/drawing/2014/main" id="{E7D23A7F-D29E-CF03-9A07-0CF7108B3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8125" y="188913"/>
            <a:ext cx="17036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800" b="1" dirty="0">
                <a:solidFill>
                  <a:srgbClr val="FF0000"/>
                </a:solidFill>
              </a:rPr>
              <a:t>CURSO 2025/26</a:t>
            </a:r>
          </a:p>
        </p:txBody>
      </p:sp>
      <p:sp>
        <p:nvSpPr>
          <p:cNvPr id="10" name="9 Rectángulo">
            <a:extLst>
              <a:ext uri="{FF2B5EF4-FFF2-40B4-BE49-F238E27FC236}">
                <a16:creationId xmlns:a16="http://schemas.microsoft.com/office/drawing/2014/main" id="{6A3B346F-8D9B-71AC-BC12-8182DD5BED8A}"/>
              </a:ext>
            </a:extLst>
          </p:cNvPr>
          <p:cNvSpPr/>
          <p:nvPr/>
        </p:nvSpPr>
        <p:spPr>
          <a:xfrm>
            <a:off x="4419600" y="1125538"/>
            <a:ext cx="388938" cy="215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150" name="12 CuadroTexto">
            <a:extLst>
              <a:ext uri="{FF2B5EF4-FFF2-40B4-BE49-F238E27FC236}">
                <a16:creationId xmlns:a16="http://schemas.microsoft.com/office/drawing/2014/main" id="{1500D37F-1A40-3330-C161-3CAAAB2E89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9175" y="1166813"/>
            <a:ext cx="46609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000"/>
              <a:t>Troncalidad, asignaturas metodológicas y de carácter profesional. Docencia presencial.</a:t>
            </a:r>
          </a:p>
        </p:txBody>
      </p:sp>
      <p:graphicFrame>
        <p:nvGraphicFramePr>
          <p:cNvPr id="17" name="16 Tabla">
            <a:extLst>
              <a:ext uri="{FF2B5EF4-FFF2-40B4-BE49-F238E27FC236}">
                <a16:creationId xmlns:a16="http://schemas.microsoft.com/office/drawing/2014/main" id="{294D3C91-8445-2ECE-7F38-B35808278F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971966"/>
              </p:ext>
            </p:extLst>
          </p:nvPr>
        </p:nvGraphicFramePr>
        <p:xfrm>
          <a:off x="1352550" y="2205038"/>
          <a:ext cx="6992938" cy="2295526"/>
        </p:xfrm>
        <a:graphic>
          <a:graphicData uri="http://schemas.openxmlformats.org/drawingml/2006/table">
            <a:tbl>
              <a:tblPr/>
              <a:tblGrid>
                <a:gridCol w="3325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4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45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9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9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3974">
                <a:tc>
                  <a:txBody>
                    <a:bodyPr/>
                    <a:lstStyle/>
                    <a:p>
                      <a:endParaRPr lang="es-ES" sz="100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23" marR="44923" marT="10768" marB="10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MESES</a:t>
                      </a:r>
                    </a:p>
                  </a:txBody>
                  <a:tcPr marL="44923" marR="44923" marT="10768" marB="10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23" marR="44923" marT="10768" marB="10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178">
                <a:tc>
                  <a:txBody>
                    <a:bodyPr/>
                    <a:lstStyle/>
                    <a:p>
                      <a:r>
                        <a:rPr lang="es-ES" sz="1000" b="1" dirty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TRONCALIDAD</a:t>
                      </a:r>
                      <a:endParaRPr lang="es-ES" sz="100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23" marR="44923" marT="10768" marB="10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0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000" b="1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NOViembre</a:t>
                      </a:r>
                      <a:r>
                        <a:rPr lang="es-ES" sz="10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s-ES" sz="1000" b="1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DICiembre</a:t>
                      </a:r>
                      <a:r>
                        <a:rPr lang="es-ES" sz="10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2025 y </a:t>
                      </a:r>
                      <a:r>
                        <a:rPr lang="es-ES" sz="1000" b="1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ENEro</a:t>
                      </a:r>
                      <a:r>
                        <a:rPr lang="es-ES" sz="10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2026</a:t>
                      </a:r>
                      <a:endParaRPr lang="es-ES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23" marR="44923" marT="10768" marB="10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23" marR="44923" marT="10768" marB="10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178">
                <a:tc>
                  <a:txBody>
                    <a:bodyPr/>
                    <a:lstStyle/>
                    <a:p>
                      <a:r>
                        <a:rPr lang="es-ES" sz="1000" dirty="0">
                          <a:solidFill>
                            <a:srgbClr val="8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4923" marR="44923" marT="10768" marB="10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4923" marR="44923" marT="10768" marB="10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23" marR="44923" marT="10768" marB="10768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23" marR="44923" marT="10768" marB="10768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23" marR="44923" marT="10768" marB="10768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178">
                <a:tc>
                  <a:txBody>
                    <a:bodyPr/>
                    <a:lstStyle/>
                    <a:p>
                      <a:endParaRPr lang="es-ES" sz="1000" b="1" dirty="0">
                        <a:solidFill>
                          <a:srgbClr val="8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23" marR="44923" marT="10768" marB="10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23" marR="44923" marT="10768" marB="10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23" marR="44923" marT="10768" marB="10768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23" marR="44923" marT="10768" marB="10768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23" marR="44923" marT="10768" marB="10768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974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dirty="0">
                          <a:solidFill>
                            <a:srgbClr val="800000"/>
                          </a:solidFill>
                          <a:latin typeface="Arial" pitchFamily="34" charset="0"/>
                          <a:cs typeface="Arial" pitchFamily="34" charset="0"/>
                        </a:rPr>
                        <a:t>Asignatura de carácter profesional</a:t>
                      </a:r>
                      <a:r>
                        <a:rPr lang="es-ES" sz="1000" b="1" baseline="0" dirty="0">
                          <a:solidFill>
                            <a:srgbClr val="800000"/>
                          </a:solidFill>
                          <a:latin typeface="Arial" pitchFamily="34" charset="0"/>
                          <a:cs typeface="Arial" pitchFamily="34" charset="0"/>
                        </a:rPr>
                        <a:t> –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ASIGNATURA/MÓDULO VI: La gestión cultural. Proyectos y empresas culturales (4 créditos):</a:t>
                      </a:r>
                      <a:r>
                        <a:rPr lang="es-ES" sz="1000" b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0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Prof. Antonio Javier González Rueda</a:t>
                      </a:r>
                    </a:p>
                  </a:txBody>
                  <a:tcPr marL="44923" marR="44923" marT="10768" marB="10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23" marR="44923" marT="10768" marB="10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23" marR="44923" marT="10768" marB="10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23" marR="44923" marT="10768" marB="10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23" marR="44923" marT="10768" marB="10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8835">
                <a:tc vMerge="1">
                  <a:txBody>
                    <a:bodyPr/>
                    <a:lstStyle/>
                    <a:p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25" marR="44925" marT="10766" marB="1076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 Jueves 6</a:t>
                      </a:r>
                    </a:p>
                    <a:p>
                      <a:pPr algn="ctr"/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NOV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44923" marR="44923" marT="10768" marB="10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27</a:t>
                      </a:r>
                    </a:p>
                    <a:p>
                      <a:pPr algn="ctr"/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NOV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44923" marR="44923" marT="10768" marB="10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18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DIC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44923" marR="44923" marT="10768" marB="10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ENE.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44923" marR="44923" marT="10768" marB="10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374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dirty="0">
                          <a:solidFill>
                            <a:srgbClr val="800000"/>
                          </a:solidFill>
                          <a:latin typeface="Arial" pitchFamily="34" charset="0"/>
                          <a:cs typeface="Arial" pitchFamily="34" charset="0"/>
                        </a:rPr>
                        <a:t>Asignatura de carácter profesional</a:t>
                      </a:r>
                      <a:r>
                        <a:rPr lang="es-ES" sz="1000" b="1" baseline="0" dirty="0">
                          <a:solidFill>
                            <a:srgbClr val="800000"/>
                          </a:solidFill>
                          <a:latin typeface="Arial" pitchFamily="34" charset="0"/>
                          <a:cs typeface="Arial" pitchFamily="34" charset="0"/>
                        </a:rPr>
                        <a:t> –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ASIGNATURA/MÓDULO V: El marco legal (4 créditos): 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Prof. Dr. Mariano López Benítez.</a:t>
                      </a:r>
                    </a:p>
                  </a:txBody>
                  <a:tcPr marL="44923" marR="44923" marT="10768" marB="10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rgbClr val="808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23" marR="44923" marT="10768" marB="10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rgbClr val="808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23" marR="44923" marT="10768" marB="10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rgbClr val="808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23" marR="44923" marT="10768" marB="10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solidFill>
                          <a:srgbClr val="808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23" marR="44923" marT="10768" marB="10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8835">
                <a:tc vMerge="1">
                  <a:txBody>
                    <a:bodyPr/>
                    <a:lstStyle/>
                    <a:p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25" marR="44925" marT="10766" marB="107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7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NOV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44923" marR="44923" marT="10768" marB="10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28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NOV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44923" marR="44923" marT="10768" marB="10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19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DIC.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44923" marR="44923" marT="10768" marB="10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ENE.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44923" marR="44923" marT="10768" marB="10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6186" name="22 Imagen" descr="logomaster.gif">
            <a:extLst>
              <a:ext uri="{FF2B5EF4-FFF2-40B4-BE49-F238E27FC236}">
                <a16:creationId xmlns:a16="http://schemas.microsoft.com/office/drawing/2014/main" id="{4B1810C0-4B36-73B7-D5BA-3F591500F4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" y="188913"/>
            <a:ext cx="2216150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87" name="10 Marcador de número de diapositiva">
            <a:extLst>
              <a:ext uri="{FF2B5EF4-FFF2-40B4-BE49-F238E27FC236}">
                <a16:creationId xmlns:a16="http://schemas.microsoft.com/office/drawing/2014/main" id="{A51F8FB9-2AEC-E979-C2CA-74CC0E7D7E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B35443E-8F63-FC48-810B-94E0485BD825}" type="slidenum">
              <a:rPr lang="es-ES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r>
              <a:rPr lang="es-ES" altLang="es-ES" sz="1200">
                <a:solidFill>
                  <a:srgbClr val="898989"/>
                </a:solidFill>
              </a:rPr>
              <a:t>/6</a:t>
            </a:r>
          </a:p>
        </p:txBody>
      </p:sp>
      <p:sp>
        <p:nvSpPr>
          <p:cNvPr id="15" name="14 CuadroTexto">
            <a:extLst>
              <a:ext uri="{FF2B5EF4-FFF2-40B4-BE49-F238E27FC236}">
                <a16:creationId xmlns:a16="http://schemas.microsoft.com/office/drawing/2014/main" id="{CE96604A-8656-B9F3-4F12-0782ED57EA45}"/>
              </a:ext>
            </a:extLst>
          </p:cNvPr>
          <p:cNvSpPr txBox="1"/>
          <p:nvPr/>
        </p:nvSpPr>
        <p:spPr>
          <a:xfrm rot="16200000">
            <a:off x="-1162843" y="3352006"/>
            <a:ext cx="295275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CARÁCTER PROFESIONAL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7876DA8E-43BB-3356-C69A-38806AF17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2438" y="6286500"/>
            <a:ext cx="9144000" cy="358775"/>
          </a:xfrm>
        </p:spPr>
        <p:txBody>
          <a:bodyPr rtlCol="0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tx1">
                    <a:tint val="75000"/>
                  </a:schemeClr>
                </a:solidFill>
                <a:latin typeface="+mn-lt"/>
                <a:cs typeface="Arial" charset="0"/>
              </a:rPr>
              <a:t>		</a:t>
            </a:r>
            <a:endParaRPr lang="es-ES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pic>
        <p:nvPicPr>
          <p:cNvPr id="7171" name="22 Imagen" descr="logomaster.gif">
            <a:extLst>
              <a:ext uri="{FF2B5EF4-FFF2-40B4-BE49-F238E27FC236}">
                <a16:creationId xmlns:a16="http://schemas.microsoft.com/office/drawing/2014/main" id="{CECC84B4-985F-E5EE-AF30-0BC4C04FA8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" y="188913"/>
            <a:ext cx="2216150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8 Rectángulo">
            <a:extLst>
              <a:ext uri="{FF2B5EF4-FFF2-40B4-BE49-F238E27FC236}">
                <a16:creationId xmlns:a16="http://schemas.microsoft.com/office/drawing/2014/main" id="{FD5BE9F9-F808-90AC-547F-46F3E0C2E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500" y="-60325"/>
            <a:ext cx="1857375" cy="769938"/>
          </a:xfrm>
          <a:noFill/>
        </p:spPr>
        <p:txBody>
          <a:bodyPr>
            <a:spAutoFit/>
          </a:bodyPr>
          <a:lstStyle/>
          <a:p>
            <a:r>
              <a:rPr lang="es-ES" altLang="es-ES" sz="1800" b="1" dirty="0">
                <a:solidFill>
                  <a:srgbClr val="FF0000"/>
                </a:solidFill>
              </a:rPr>
              <a:t>CURSO</a:t>
            </a:r>
            <a:r>
              <a:rPr lang="es-ES" altLang="es-ES" b="1" dirty="0">
                <a:solidFill>
                  <a:srgbClr val="FF0000"/>
                </a:solidFill>
              </a:rPr>
              <a:t> </a:t>
            </a:r>
            <a:r>
              <a:rPr lang="es-ES" altLang="es-ES" sz="1800" b="1" dirty="0">
                <a:solidFill>
                  <a:srgbClr val="FF0000"/>
                </a:solidFill>
              </a:rPr>
              <a:t>2025/26</a:t>
            </a:r>
          </a:p>
        </p:txBody>
      </p:sp>
      <p:sp>
        <p:nvSpPr>
          <p:cNvPr id="7173" name="7 Rectángulo">
            <a:extLst>
              <a:ext uri="{FF2B5EF4-FFF2-40B4-BE49-F238E27FC236}">
                <a16:creationId xmlns:a16="http://schemas.microsoft.com/office/drawing/2014/main" id="{5E1C40CC-4A18-C7FE-054E-014CC55E6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7663" y="571500"/>
            <a:ext cx="4110037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ES" altLang="es-ES" sz="1400"/>
              <a:t>Máster  en Gestión del Patrimonio desde el Municipio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ES" altLang="es-ES" sz="2400" b="1">
                <a:solidFill>
                  <a:schemeClr val="tx2"/>
                </a:solidFill>
              </a:rPr>
              <a:t>CALENDARIO ACADÉMICO</a:t>
            </a:r>
          </a:p>
        </p:txBody>
      </p:sp>
      <p:sp>
        <p:nvSpPr>
          <p:cNvPr id="8" name="7 Rectángulo">
            <a:extLst>
              <a:ext uri="{FF2B5EF4-FFF2-40B4-BE49-F238E27FC236}">
                <a16:creationId xmlns:a16="http://schemas.microsoft.com/office/drawing/2014/main" id="{884E32EA-D804-C56E-A058-567775E23F5E}"/>
              </a:ext>
            </a:extLst>
          </p:cNvPr>
          <p:cNvSpPr/>
          <p:nvPr/>
        </p:nvSpPr>
        <p:spPr>
          <a:xfrm>
            <a:off x="7024688" y="1173163"/>
            <a:ext cx="390525" cy="2159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7175" name="12 CuadroTexto">
            <a:extLst>
              <a:ext uri="{FF2B5EF4-FFF2-40B4-BE49-F238E27FC236}">
                <a16:creationId xmlns:a16="http://schemas.microsoft.com/office/drawing/2014/main" id="{7175B3F0-C238-2046-374B-5777B3DEA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3950" y="1196975"/>
            <a:ext cx="18891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000"/>
              <a:t>Itinerario 1. Docencia presencial.</a:t>
            </a:r>
          </a:p>
        </p:txBody>
      </p:sp>
      <p:graphicFrame>
        <p:nvGraphicFramePr>
          <p:cNvPr id="10" name="9 Marcador de contenido">
            <a:extLst>
              <a:ext uri="{FF2B5EF4-FFF2-40B4-BE49-F238E27FC236}">
                <a16:creationId xmlns:a16="http://schemas.microsoft.com/office/drawing/2014/main" id="{955278C1-934F-995D-5874-0ABDC7BBE8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0678516"/>
              </p:ext>
            </p:extLst>
          </p:nvPr>
        </p:nvGraphicFramePr>
        <p:xfrm>
          <a:off x="495300" y="1600200"/>
          <a:ext cx="8994775" cy="4546599"/>
        </p:xfrm>
        <a:graphic>
          <a:graphicData uri="http://schemas.openxmlformats.org/drawingml/2006/table">
            <a:tbl>
              <a:tblPr/>
              <a:tblGrid>
                <a:gridCol w="4752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0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7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0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0990">
                <a:tc>
                  <a:txBody>
                    <a:bodyPr/>
                    <a:lstStyle/>
                    <a:p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MESES</a:t>
                      </a:r>
                      <a:r>
                        <a:rPr lang="es-ES" sz="1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>
                          <a:solidFill>
                            <a:srgbClr val="B22222"/>
                          </a:solidFill>
                          <a:latin typeface="Arial" pitchFamily="34" charset="0"/>
                          <a:cs typeface="Arial" pitchFamily="34" charset="0"/>
                        </a:rPr>
                        <a:t>ITINERARIO 1: POLÍTICAS MUNICIPALES Y EQUIPAMIENTOS</a:t>
                      </a:r>
                      <a:endParaRPr lang="es-ES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000" b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ENEro</a:t>
                      </a:r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es-ES" sz="10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000" b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FEBrero</a:t>
                      </a:r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s-ES" sz="1000" b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MARzo</a:t>
                      </a:r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s-ES" sz="1000" b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ABRil</a:t>
                      </a:r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es-ES" sz="10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000" b="1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MAYo</a:t>
                      </a:r>
                      <a:r>
                        <a:rPr lang="es-ES" sz="10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y </a:t>
                      </a:r>
                      <a:r>
                        <a:rPr lang="es-ES" sz="1000" b="1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JUNio</a:t>
                      </a:r>
                      <a:r>
                        <a:rPr lang="es-ES" sz="10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de 2026</a:t>
                      </a:r>
                      <a:endParaRPr lang="es-ES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dirty="0">
                        <a:latin typeface="Calibri"/>
                      </a:endParaRPr>
                    </a:p>
                  </a:txBody>
                  <a:tcPr marL="51194" marR="51194" marT="25597" marB="255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dirty="0">
                        <a:latin typeface="Calibri"/>
                      </a:endParaRPr>
                    </a:p>
                  </a:txBody>
                  <a:tcPr marL="51194" marR="51194" marT="25597" marB="255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dirty="0">
                        <a:latin typeface="Calibri"/>
                      </a:endParaRPr>
                    </a:p>
                  </a:txBody>
                  <a:tcPr marL="51194" marR="51194" marT="25597" marB="255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6861">
                <a:tc>
                  <a:txBody>
                    <a:bodyPr/>
                    <a:lstStyle/>
                    <a:p>
                      <a:pPr algn="l"/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ASIGNATURA/MÓDULO I: Valoración e identificación del Patrimonio (4 créditos): 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Prof. Dr. Ricardo Córdoba de la Llave; Prof. Dr. Rafael Vega Pozuelo; Prof. Dr. Manuel Pérez Lozano; Profª. Dra. Josefa Mata Torres.</a:t>
                      </a: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22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ENE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 a 11:00</a:t>
                      </a: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19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FEB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</a:t>
                      </a:r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 a 13:00</a:t>
                      </a:r>
                    </a:p>
                    <a:p>
                      <a:pPr algn="ctr"/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23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ABR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 a 13:00</a:t>
                      </a: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4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JUN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</a:t>
                      </a:r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 a 11:00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4798">
                <a:tc>
                  <a:txBody>
                    <a:bodyPr/>
                    <a:lstStyle/>
                    <a:p>
                      <a:pPr algn="l"/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ASIGNATURA/MÓDULO II: Investigación y documentación del Patrimonio Cultural. Diagnosis para una clasificación tipológica (4 créditos): 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Prof. Dr. Jaime J. Lacueva Muñoz; Prof. Dr. Carlos Márquez Moreno; Prof. Dr. Enrique</a:t>
                      </a:r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 Melchor Gil;  Profª. Dra. Josefa Mata Torres.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22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ENE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11:00 a 13:00</a:t>
                      </a: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20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FEB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 a 13:00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23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ABR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4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JUN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11:00 a 13:00</a:t>
                      </a: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798">
                <a:tc>
                  <a:txBody>
                    <a:bodyPr/>
                    <a:lstStyle/>
                    <a:p>
                      <a:pPr algn="l"/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ASIGNATURA/MÓDULO III: Potencialidades culturales y estratégicas del territorio. Del Museo al Centro de Interpretación (4 créditos):</a:t>
                      </a:r>
                      <a:r>
                        <a:rPr lang="es-ES" sz="1000" b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000" b="0" dirty="0">
                          <a:latin typeface="Arial" pitchFamily="34" charset="0"/>
                          <a:cs typeface="Arial" pitchFamily="34" charset="0"/>
                        </a:rPr>
                        <a:t>Prof. Dr. José Antonio Caro Gómez;</a:t>
                      </a:r>
                      <a:r>
                        <a:rPr lang="es-ES" sz="1000" b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000" b="0" dirty="0">
                          <a:latin typeface="Arial" pitchFamily="34" charset="0"/>
                          <a:cs typeface="Arial" pitchFamily="34" charset="0"/>
                        </a:rPr>
                        <a:t>Profª. Dra. Josefa Mata Torres; </a:t>
                      </a:r>
                      <a:r>
                        <a:rPr lang="es-ES" sz="1000" b="0" baseline="0" dirty="0">
                          <a:latin typeface="Arial" pitchFamily="34" charset="0"/>
                          <a:cs typeface="Arial" pitchFamily="34" charset="0"/>
                        </a:rPr>
                        <a:t>Prof. Dr. Rafael Garzón García; </a:t>
                      </a:r>
                      <a:r>
                        <a:rPr lang="es-ES" sz="1000" b="0" dirty="0">
                          <a:latin typeface="Arial" pitchFamily="34" charset="0"/>
                          <a:cs typeface="Arial" pitchFamily="34" charset="0"/>
                        </a:rPr>
                        <a:t>Prof. Dr.</a:t>
                      </a:r>
                      <a:r>
                        <a:rPr lang="es-ES" sz="1000" b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000" b="0" dirty="0">
                          <a:latin typeface="Arial" pitchFamily="34" charset="0"/>
                          <a:cs typeface="Arial" pitchFamily="34" charset="0"/>
                        </a:rPr>
                        <a:t>Ángel Ventura</a:t>
                      </a:r>
                      <a:r>
                        <a:rPr lang="es-ES" sz="1000" b="0" baseline="0" dirty="0">
                          <a:latin typeface="Arial" pitchFamily="34" charset="0"/>
                          <a:cs typeface="Arial" pitchFamily="34" charset="0"/>
                        </a:rPr>
                        <a:t> Villanueva</a:t>
                      </a:r>
                      <a:r>
                        <a:rPr lang="es-ES" sz="1000" b="0" dirty="0"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0" dirty="0">
                          <a:latin typeface="Arial" pitchFamily="34" charset="0"/>
                          <a:cs typeface="Arial" pitchFamily="34" charset="0"/>
                        </a:rPr>
                        <a:t>Jueves 22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ENE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18:00</a:t>
                      </a: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12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MAR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 a 13:00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14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MAY.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4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JUN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</a:t>
                      </a:r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 a 18:00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861">
                <a:tc>
                  <a:txBody>
                    <a:bodyPr/>
                    <a:lstStyle/>
                    <a:p>
                      <a:pPr algn="l"/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ASIGNATURA/MÓDULO IV: Planificación y Ordenación del Territorio (4 créditos):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 Prof. Dr. Rafael Garzón García. </a:t>
                      </a: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22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ENE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18:00 a 20:00</a:t>
                      </a: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13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MAR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 a 13:00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14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 a 13:00</a:t>
                      </a: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4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JUN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18:00 a 20:00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6861">
                <a:tc>
                  <a:txBody>
                    <a:bodyPr/>
                    <a:lstStyle/>
                    <a:p>
                      <a:pPr algn="l"/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ASIGNATURA/MÓDULO V: Urbanismo: evolución, paisaje y planificación (4 créditos</a:t>
                      </a:r>
                      <a:r>
                        <a:rPr lang="es-ES" sz="1000" b="1">
                          <a:latin typeface="Arial" pitchFamily="34" charset="0"/>
                          <a:cs typeface="Arial" pitchFamily="34" charset="0"/>
                        </a:rPr>
                        <a:t>):</a:t>
                      </a:r>
                      <a:r>
                        <a:rPr lang="es-ES" sz="1000">
                          <a:latin typeface="Arial" pitchFamily="34" charset="0"/>
                          <a:cs typeface="Arial" pitchFamily="34" charset="0"/>
                        </a:rPr>
                        <a:t> Profª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 Dra. </a:t>
                      </a:r>
                      <a:r>
                        <a:rPr lang="es-ES" sz="1000" dirty="0" err="1">
                          <a:latin typeface="Arial" pitchFamily="34" charset="0"/>
                          <a:cs typeface="Arial" pitchFamily="34" charset="0"/>
                        </a:rPr>
                        <a:t>Mª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 Luisa Ramírez López, Prof. Dr. Rafael Vega Pozuelo</a:t>
                      </a: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23 </a:t>
                      </a:r>
                      <a:r>
                        <a:rPr lang="es-ES" sz="1000" b="1" baseline="0" dirty="0">
                          <a:latin typeface="Arial" pitchFamily="34" charset="0"/>
                          <a:cs typeface="Arial" pitchFamily="34" charset="0"/>
                        </a:rPr>
                        <a:t>ENE</a:t>
                      </a:r>
                      <a:endParaRPr lang="es-ES" sz="1000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9:00 a 11:00</a:t>
                      </a: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9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ABR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</a:t>
                      </a:r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 a 13:00</a:t>
                      </a:r>
                    </a:p>
                    <a:p>
                      <a:pPr algn="ctr"/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15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</a:t>
                      </a:r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 a 20:00</a:t>
                      </a: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</a:t>
                      </a:r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JUN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 a 11:00</a:t>
                      </a: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6861">
                <a:tc>
                  <a:txBody>
                    <a:bodyPr/>
                    <a:lstStyle/>
                    <a:p>
                      <a:pPr algn="l"/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ASIGNATURA/MÓDULO VI: Planificación cultural (4 créditos): </a:t>
                      </a:r>
                      <a:r>
                        <a:rPr lang="es-ES" sz="1000" b="0" i="0" dirty="0">
                          <a:latin typeface="Arial" pitchFamily="34" charset="0"/>
                          <a:cs typeface="Arial" pitchFamily="34" charset="0"/>
                        </a:rPr>
                        <a:t>Prof. D. Antonio Javier Gon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zález </a:t>
                      </a:r>
                      <a:r>
                        <a:rPr lang="es-ES" sz="1000" u="non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Rueda</a:t>
                      </a:r>
                      <a:r>
                        <a:rPr lang="es-ES" sz="1000" b="0" i="0" dirty="0">
                          <a:latin typeface="Arial" pitchFamily="34" charset="0"/>
                          <a:cs typeface="Arial" pitchFamily="34" charset="0"/>
                        </a:rPr>
                        <a:t>; Prof. D. Marcelino Sánchez Ruiz 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23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ENE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11:00 a 13:00</a:t>
                      </a: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10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ABR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 a</a:t>
                      </a:r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 13:00</a:t>
                      </a:r>
                    </a:p>
                    <a:p>
                      <a:pPr algn="ctr"/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15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09:00 a 13:00</a:t>
                      </a: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</a:t>
                      </a:r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JUN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11:00 a 13:00</a:t>
                      </a: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6861">
                <a:tc>
                  <a:txBody>
                    <a:bodyPr/>
                    <a:lstStyle/>
                    <a:p>
                      <a:pPr algn="l"/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ASIGNATURA/MÓDULO VII: Infraestructuras y equipamientos (4 créditos): 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Profª. Dra. Mª Ángeles Jordano Barbudo; Prof. Dr. Enrique Soria Mesa</a:t>
                      </a: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23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ENE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 err="1">
                          <a:latin typeface="Arial" pitchFamily="34" charset="0"/>
                          <a:cs typeface="Arial" pitchFamily="34" charset="0"/>
                        </a:rPr>
                        <a:t>Miércol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 22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ABR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 a 13:00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</a:t>
                      </a:r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JUN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51192" marR="51192" marT="25601" marB="25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1" name="10 Rectángulo">
            <a:extLst>
              <a:ext uri="{FF2B5EF4-FFF2-40B4-BE49-F238E27FC236}">
                <a16:creationId xmlns:a16="http://schemas.microsoft.com/office/drawing/2014/main" id="{80BEB2FA-FF15-50AC-AD67-7266FE76C8D7}"/>
              </a:ext>
            </a:extLst>
          </p:cNvPr>
          <p:cNvSpPr/>
          <p:nvPr/>
        </p:nvSpPr>
        <p:spPr>
          <a:xfrm rot="16200000">
            <a:off x="-802481" y="3352007"/>
            <a:ext cx="2232025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ITINERARIO 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riángulo rectángulo">
            <a:extLst>
              <a:ext uri="{FF2B5EF4-FFF2-40B4-BE49-F238E27FC236}">
                <a16:creationId xmlns:a16="http://schemas.microsoft.com/office/drawing/2014/main" id="{E8AF8B73-3C1B-EAF6-9794-1C928C29D110}"/>
              </a:ext>
            </a:extLst>
          </p:cNvPr>
          <p:cNvSpPr/>
          <p:nvPr/>
        </p:nvSpPr>
        <p:spPr>
          <a:xfrm>
            <a:off x="0" y="4005263"/>
            <a:ext cx="3224213" cy="2852737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8195" name="7 Rectángulo">
            <a:extLst>
              <a:ext uri="{FF2B5EF4-FFF2-40B4-BE49-F238E27FC236}">
                <a16:creationId xmlns:a16="http://schemas.microsoft.com/office/drawing/2014/main" id="{745D59FB-6392-A27C-A183-0CC9B98E26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7663" y="487363"/>
            <a:ext cx="4110037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ES" altLang="es-ES" sz="1400"/>
              <a:t>Máster  en Gestión del Patrimonio desde el Municipio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ES" altLang="es-ES" sz="2400" b="1">
                <a:solidFill>
                  <a:schemeClr val="tx2"/>
                </a:solidFill>
              </a:rPr>
              <a:t>CALENDARIO ACADÉMICO</a:t>
            </a:r>
          </a:p>
        </p:txBody>
      </p:sp>
      <p:sp>
        <p:nvSpPr>
          <p:cNvPr id="8196" name="8 Rectángulo">
            <a:extLst>
              <a:ext uri="{FF2B5EF4-FFF2-40B4-BE49-F238E27FC236}">
                <a16:creationId xmlns:a16="http://schemas.microsoft.com/office/drawing/2014/main" id="{649D4BB0-FB44-97F6-EBB4-CBA72DFC0B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8125" y="188913"/>
            <a:ext cx="17036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800" b="1" dirty="0">
                <a:solidFill>
                  <a:srgbClr val="FF0000"/>
                </a:solidFill>
              </a:rPr>
              <a:t>CURSO 2025/26</a:t>
            </a:r>
          </a:p>
        </p:txBody>
      </p:sp>
      <p:sp>
        <p:nvSpPr>
          <p:cNvPr id="10" name="9 Rectángulo">
            <a:extLst>
              <a:ext uri="{FF2B5EF4-FFF2-40B4-BE49-F238E27FC236}">
                <a16:creationId xmlns:a16="http://schemas.microsoft.com/office/drawing/2014/main" id="{BB9D6042-A066-73BD-14C5-C53A624EB298}"/>
              </a:ext>
            </a:extLst>
          </p:cNvPr>
          <p:cNvSpPr/>
          <p:nvPr/>
        </p:nvSpPr>
        <p:spPr>
          <a:xfrm>
            <a:off x="7024688" y="1173163"/>
            <a:ext cx="390525" cy="2159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8198" name="12 CuadroTexto">
            <a:extLst>
              <a:ext uri="{FF2B5EF4-FFF2-40B4-BE49-F238E27FC236}">
                <a16:creationId xmlns:a16="http://schemas.microsoft.com/office/drawing/2014/main" id="{D94ABDD4-8C40-AD02-6559-5E37178DF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3950" y="1196975"/>
            <a:ext cx="18891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000"/>
              <a:t>Itinerario 2. Docencia presencial.</a:t>
            </a:r>
          </a:p>
        </p:txBody>
      </p:sp>
      <p:pic>
        <p:nvPicPr>
          <p:cNvPr id="8199" name="22 Imagen" descr="logomaster.gif">
            <a:extLst>
              <a:ext uri="{FF2B5EF4-FFF2-40B4-BE49-F238E27FC236}">
                <a16:creationId xmlns:a16="http://schemas.microsoft.com/office/drawing/2014/main" id="{2139098C-D137-E833-75F7-24549793F3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" y="188913"/>
            <a:ext cx="2216150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0" name="15 Marcador de número de diapositiva">
            <a:extLst>
              <a:ext uri="{FF2B5EF4-FFF2-40B4-BE49-F238E27FC236}">
                <a16:creationId xmlns:a16="http://schemas.microsoft.com/office/drawing/2014/main" id="{B587089F-83F3-EC61-5C9B-BB53BF0A08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D4019C-C298-9B47-809A-4E686DCA4C58}" type="slidenum">
              <a:rPr lang="es-ES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r>
              <a:rPr lang="es-ES" altLang="es-ES" sz="1200">
                <a:solidFill>
                  <a:srgbClr val="898989"/>
                </a:solidFill>
              </a:rPr>
              <a:t>/6</a:t>
            </a:r>
          </a:p>
        </p:txBody>
      </p:sp>
      <p:sp>
        <p:nvSpPr>
          <p:cNvPr id="19" name="18 CuadroTexto">
            <a:extLst>
              <a:ext uri="{FF2B5EF4-FFF2-40B4-BE49-F238E27FC236}">
                <a16:creationId xmlns:a16="http://schemas.microsoft.com/office/drawing/2014/main" id="{5BD35570-1B8A-332D-472C-07671CB2998B}"/>
              </a:ext>
            </a:extLst>
          </p:cNvPr>
          <p:cNvSpPr txBox="1"/>
          <p:nvPr/>
        </p:nvSpPr>
        <p:spPr>
          <a:xfrm rot="16200000">
            <a:off x="-875507" y="3640932"/>
            <a:ext cx="2233613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ITINERARIO 2</a:t>
            </a:r>
          </a:p>
        </p:txBody>
      </p:sp>
      <p:graphicFrame>
        <p:nvGraphicFramePr>
          <p:cNvPr id="12" name="11 Tabla">
            <a:extLst>
              <a:ext uri="{FF2B5EF4-FFF2-40B4-BE49-F238E27FC236}">
                <a16:creationId xmlns:a16="http://schemas.microsoft.com/office/drawing/2014/main" id="{814CE4B3-4734-E240-6498-A71E6F6FD8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793190"/>
              </p:ext>
            </p:extLst>
          </p:nvPr>
        </p:nvGraphicFramePr>
        <p:xfrm>
          <a:off x="523875" y="1571625"/>
          <a:ext cx="9144000" cy="4481580"/>
        </p:xfrm>
        <a:graphic>
          <a:graphicData uri="http://schemas.openxmlformats.org/drawingml/2006/table">
            <a:tbl>
              <a:tblPr/>
              <a:tblGrid>
                <a:gridCol w="47525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0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7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6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8749">
                <a:tc>
                  <a:txBody>
                    <a:bodyPr/>
                    <a:lstStyle/>
                    <a:p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MESES</a:t>
                      </a:r>
                      <a:r>
                        <a:rPr lang="es-ES" sz="1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1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>
                          <a:solidFill>
                            <a:srgbClr val="B22222"/>
                          </a:solidFill>
                          <a:latin typeface="Arial" pitchFamily="34" charset="0"/>
                          <a:cs typeface="Arial" pitchFamily="34" charset="0"/>
                        </a:rPr>
                        <a:t>ITINERARIO 2: PUESTA</a:t>
                      </a:r>
                      <a:r>
                        <a:rPr lang="es-ES" sz="1100" b="1" baseline="0" dirty="0">
                          <a:solidFill>
                            <a:srgbClr val="B22222"/>
                          </a:solidFill>
                          <a:latin typeface="Arial" pitchFamily="34" charset="0"/>
                          <a:cs typeface="Arial" pitchFamily="34" charset="0"/>
                        </a:rPr>
                        <a:t> EN VALOR DEL PATRIMONIO</a:t>
                      </a:r>
                      <a:endParaRPr lang="es-ES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ES" sz="1000" b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ENEro</a:t>
                      </a:r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s-ES" sz="1000" b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FEBrero</a:t>
                      </a:r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s-ES" sz="1000" b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MARzo</a:t>
                      </a:r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s-ES" sz="1000" b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ABRil</a:t>
                      </a:r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es-ES" sz="10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000" b="1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MAYo</a:t>
                      </a:r>
                      <a:r>
                        <a:rPr lang="es-ES" sz="10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y </a:t>
                      </a:r>
                      <a:r>
                        <a:rPr lang="es-ES" sz="1000" b="1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JUNio</a:t>
                      </a:r>
                      <a:r>
                        <a:rPr lang="es-ES" sz="10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de 2026</a:t>
                      </a:r>
                      <a:endParaRPr lang="es-ES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dirty="0">
                        <a:latin typeface="Calibri"/>
                      </a:endParaRPr>
                    </a:p>
                  </a:txBody>
                  <a:tcPr marL="51194" marR="51194" marT="25597" marB="255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dirty="0">
                        <a:latin typeface="Calibri"/>
                      </a:endParaRPr>
                    </a:p>
                  </a:txBody>
                  <a:tcPr marL="51194" marR="51194" marT="25597" marB="255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dirty="0">
                        <a:latin typeface="Calibri"/>
                      </a:endParaRPr>
                    </a:p>
                  </a:txBody>
                  <a:tcPr marL="51194" marR="51194" marT="25597" marB="255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984">
                <a:tc>
                  <a:txBody>
                    <a:bodyPr/>
                    <a:lstStyle/>
                    <a:p>
                      <a:pPr algn="l"/>
                      <a:r>
                        <a:rPr lang="es-ES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ASIGNATURA/MÓDULO I: El Patrimonio como factor de desarrollo (4 créditos): </a:t>
                      </a:r>
                      <a:r>
                        <a:rPr lang="es-ES" sz="10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Profª. Dra. Mª Ángeles Jordano Barbudo; Prof. Dr. Antonio Vallejo </a:t>
                      </a:r>
                      <a:r>
                        <a:rPr lang="es-ES" sz="1000" b="0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Triano</a:t>
                      </a:r>
                      <a:r>
                        <a:rPr lang="es-ES" sz="10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 Profª. Dra. Irene Montilla Torres;</a:t>
                      </a:r>
                      <a:r>
                        <a:rPr lang="es-ES" sz="10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Profª Dra. Eva Mª Alcázar Hernández, Profª </a:t>
                      </a:r>
                      <a:r>
                        <a:rPr lang="es-ES" sz="1000" b="0" kern="1200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Mª</a:t>
                      </a:r>
                      <a:r>
                        <a:rPr lang="es-ES" sz="10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Pilar </a:t>
                      </a:r>
                      <a:r>
                        <a:rPr lang="es-ES" sz="1000" b="0" kern="1200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Tassara</a:t>
                      </a:r>
                      <a:r>
                        <a:rPr lang="es-ES" sz="10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Andrade.</a:t>
                      </a:r>
                      <a:endParaRPr lang="es-ES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22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ENE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 a 11:00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19 </a:t>
                      </a:r>
                      <a:r>
                        <a:rPr lang="es-ES" sz="1000" b="1" baseline="0" dirty="0">
                          <a:latin typeface="Arial" pitchFamily="34" charset="0"/>
                          <a:cs typeface="Arial" pitchFamily="34" charset="0"/>
                        </a:rPr>
                        <a:t>FEB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</a:t>
                      </a:r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 a 13:00</a:t>
                      </a:r>
                    </a:p>
                    <a:p>
                      <a:pPr algn="ctr"/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0" dirty="0">
                          <a:latin typeface="Arial" pitchFamily="34" charset="0"/>
                          <a:cs typeface="Arial" pitchFamily="34" charset="0"/>
                        </a:rPr>
                        <a:t>Jueves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 23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ABR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 a 13:00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4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JUN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</a:t>
                      </a:r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 a 11:00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265">
                <a:tc>
                  <a:txBody>
                    <a:bodyPr/>
                    <a:lstStyle/>
                    <a:p>
                      <a:pPr algn="l"/>
                      <a:r>
                        <a:rPr lang="es-ES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ASIGNATURA/MÓDULO II: La conservación y restauración del Patrimonio (4 créditos): </a:t>
                      </a:r>
                      <a:r>
                        <a:rPr lang="es-ES" sz="10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Prof. Dr. </a:t>
                      </a:r>
                      <a:r>
                        <a:rPr lang="es-ES" sz="1000" b="0" kern="120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Daniel </a:t>
                      </a:r>
                      <a:r>
                        <a:rPr lang="es-ES" sz="10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Cano Arroyo; Prof. D. Rainiero </a:t>
                      </a:r>
                      <a:r>
                        <a:rPr lang="es-ES" sz="1000" b="0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Baglioni</a:t>
                      </a:r>
                      <a:r>
                        <a:rPr lang="es-ES" sz="10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 Profª. Dra. María José González López.</a:t>
                      </a:r>
                      <a:endParaRPr lang="es-ES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22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ENE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11:00 a 13:00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20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FEB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 a 13:00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0" dirty="0">
                          <a:latin typeface="Arial" pitchFamily="34" charset="0"/>
                          <a:cs typeface="Arial" pitchFamily="34" charset="0"/>
                        </a:rPr>
                        <a:t>Jueves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 23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ABR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4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JUN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11:00 a 13:00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7522">
                <a:tc>
                  <a:txBody>
                    <a:bodyPr/>
                    <a:lstStyle/>
                    <a:p>
                      <a:pPr algn="l"/>
                      <a:r>
                        <a:rPr lang="es-ES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ASIGNATURA/MÓDULO III: Difusión e interpretación del Patrimonio (4 créditos): </a:t>
                      </a:r>
                      <a:r>
                        <a:rPr lang="es-ES" sz="10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Profª. Dra. Alicia Carrillo Calderero; Prof. Dr. Rafael A. Blanco Guzmán; Profª. Dra. Mercedes Mudarra Barrero; Prof. Dr. José Antonio </a:t>
                      </a:r>
                      <a:r>
                        <a:rPr lang="es-ES" sz="1000" b="0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Garriguet</a:t>
                      </a:r>
                      <a:r>
                        <a:rPr lang="es-ES" sz="10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Mata. </a:t>
                      </a:r>
                      <a:endParaRPr lang="es-ES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22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ENE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18:00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12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MAR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 a 13:00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14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 a 13:00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4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JUN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</a:t>
                      </a:r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 a 18:00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1265">
                <a:tc>
                  <a:txBody>
                    <a:bodyPr/>
                    <a:lstStyle/>
                    <a:p>
                      <a:pPr algn="l"/>
                      <a:r>
                        <a:rPr lang="es-ES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ASIGNATURA/MÓDULO IV: </a:t>
                      </a:r>
                      <a:r>
                        <a:rPr lang="es-ES" sz="1000" b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Musealización</a:t>
                      </a:r>
                      <a:r>
                        <a:rPr lang="es-ES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de la ciudad (4 créditos):</a:t>
                      </a:r>
                      <a:r>
                        <a:rPr lang="es-ES" sz="1000" b="1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s-ES" sz="10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Profª. Dra. María de los Ángeles Jordano Barbudo; Profª. Dra. Mercedes </a:t>
                      </a:r>
                      <a:r>
                        <a:rPr lang="es-ES" sz="1000" b="0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Mudarra</a:t>
                      </a:r>
                      <a:r>
                        <a:rPr lang="es-ES" sz="10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Barrera; Prof. Dr. Pablo </a:t>
                      </a:r>
                      <a:r>
                        <a:rPr lang="es-ES" sz="1000" b="0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Rabasco</a:t>
                      </a:r>
                      <a:r>
                        <a:rPr lang="es-ES" sz="10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Pozuelo, Prof. Dr. Antonio Monterroso Checa.</a:t>
                      </a:r>
                      <a:endParaRPr lang="es-ES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22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ENE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18:00 a 20:00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13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MAR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 a 13:00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14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4</a:t>
                      </a:r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000" b="1" baseline="0" dirty="0">
                          <a:latin typeface="Arial" pitchFamily="34" charset="0"/>
                          <a:cs typeface="Arial" pitchFamily="34" charset="0"/>
                        </a:rPr>
                        <a:t>JUN</a:t>
                      </a:r>
                      <a:endParaRPr lang="es-ES" sz="1000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18:00 a 20:00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1265">
                <a:tc>
                  <a:txBody>
                    <a:bodyPr/>
                    <a:lstStyle/>
                    <a:p>
                      <a:pPr algn="l"/>
                      <a:r>
                        <a:rPr lang="es-ES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ASIGNATURA/MÓDULO V: Análisis de mercados turísticos (actuales y potenciales) (4 créditos): </a:t>
                      </a:r>
                      <a:r>
                        <a:rPr lang="es-ES" sz="10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Prof. D. Fernando Lara de Vicente.</a:t>
                      </a:r>
                      <a:endParaRPr lang="es-ES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23 </a:t>
                      </a:r>
                      <a:r>
                        <a:rPr lang="es-ES" sz="1000" b="1" baseline="0" dirty="0">
                          <a:latin typeface="Arial" pitchFamily="34" charset="0"/>
                          <a:cs typeface="Arial" pitchFamily="34" charset="0"/>
                        </a:rPr>
                        <a:t>ENE</a:t>
                      </a:r>
                      <a:endParaRPr lang="es-ES" sz="1000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9:00 a 11:00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0" dirty="0" err="1">
                          <a:latin typeface="Arial" pitchFamily="34" charset="0"/>
                          <a:cs typeface="Arial" pitchFamily="34" charset="0"/>
                        </a:rPr>
                        <a:t>Juev</a:t>
                      </a:r>
                      <a:r>
                        <a:rPr lang="es-ES" sz="1000" b="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 9 y vie. 10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ABR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</a:t>
                      </a:r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 a 13:00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15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</a:t>
                      </a:r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 a 13:00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5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JUN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 a 11:00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1265">
                <a:tc>
                  <a:txBody>
                    <a:bodyPr/>
                    <a:lstStyle/>
                    <a:p>
                      <a:pPr algn="l"/>
                      <a:r>
                        <a:rPr lang="es-ES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ASIGNATURA/MÓDULO VI: Los recursos patrimoniales y sus potencialidades turísticas en el contexto de la sostenibilidad (4 créditos):</a:t>
                      </a:r>
                      <a:r>
                        <a:rPr lang="es-ES" sz="1000" b="1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s-ES" sz="10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Prof. Dr. Manuel Rivera Mateos. </a:t>
                      </a:r>
                      <a:endParaRPr lang="es-ES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23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ENE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11:00 a 13:00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 err="1">
                          <a:latin typeface="Arial" pitchFamily="34" charset="0"/>
                          <a:cs typeface="Arial" pitchFamily="34" charset="0"/>
                        </a:rPr>
                        <a:t>Juev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 9 y vie. 10</a:t>
                      </a:r>
                      <a:r>
                        <a:rPr lang="es-ES" sz="1000" b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ABR</a:t>
                      </a:r>
                    </a:p>
                    <a:p>
                      <a:pPr algn="ctr"/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15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5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JUN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11:00 a 13:00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1265">
                <a:tc>
                  <a:txBody>
                    <a:bodyPr/>
                    <a:lstStyle/>
                    <a:p>
                      <a:pPr algn="l"/>
                      <a:r>
                        <a:rPr lang="es-ES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ASIGNATURA/MÓDULO VII: Gestión turística del patrimonio (4 créditos):</a:t>
                      </a:r>
                      <a:r>
                        <a:rPr lang="es-ES" sz="1000" b="1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s-ES" sz="10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Prof. Dr. </a:t>
                      </a:r>
                      <a:r>
                        <a:rPr lang="es-ES" sz="10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Manuel Rivera Mateos. </a:t>
                      </a:r>
                      <a:endParaRPr lang="es-ES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23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ENE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 err="1">
                          <a:latin typeface="Arial" pitchFamily="34" charset="0"/>
                          <a:cs typeface="Arial" pitchFamily="34" charset="0"/>
                        </a:rPr>
                        <a:t>Miércol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 22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ABR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 a 13:00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5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JUN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riángulo rectángulo">
            <a:extLst>
              <a:ext uri="{FF2B5EF4-FFF2-40B4-BE49-F238E27FC236}">
                <a16:creationId xmlns:a16="http://schemas.microsoft.com/office/drawing/2014/main" id="{9E84C621-23C5-4717-9BBB-18B82D124D3A}"/>
              </a:ext>
            </a:extLst>
          </p:cNvPr>
          <p:cNvSpPr/>
          <p:nvPr/>
        </p:nvSpPr>
        <p:spPr>
          <a:xfrm>
            <a:off x="0" y="2924175"/>
            <a:ext cx="3224213" cy="2852738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9219" name="7 Rectángulo">
            <a:extLst>
              <a:ext uri="{FF2B5EF4-FFF2-40B4-BE49-F238E27FC236}">
                <a16:creationId xmlns:a16="http://schemas.microsoft.com/office/drawing/2014/main" id="{4E2510D2-842C-37AA-BC24-07A916945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7663" y="487363"/>
            <a:ext cx="4110037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ES" altLang="es-ES" sz="1400"/>
              <a:t>Máster  en Gestión del Patrimonio desde el Municipio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ES" altLang="es-ES" sz="2400" b="1">
                <a:solidFill>
                  <a:schemeClr val="tx2"/>
                </a:solidFill>
              </a:rPr>
              <a:t>CALENDARIO ACADÉMICO</a:t>
            </a:r>
          </a:p>
        </p:txBody>
      </p:sp>
      <p:sp>
        <p:nvSpPr>
          <p:cNvPr id="9220" name="8 Rectángulo">
            <a:extLst>
              <a:ext uri="{FF2B5EF4-FFF2-40B4-BE49-F238E27FC236}">
                <a16:creationId xmlns:a16="http://schemas.microsoft.com/office/drawing/2014/main" id="{680592CA-F703-DDF3-F964-B1E13516F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8125" y="188913"/>
            <a:ext cx="17036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800" b="1" dirty="0">
                <a:solidFill>
                  <a:srgbClr val="FF0000"/>
                </a:solidFill>
              </a:rPr>
              <a:t>CURSO 2025/26</a:t>
            </a:r>
          </a:p>
        </p:txBody>
      </p:sp>
      <p:sp>
        <p:nvSpPr>
          <p:cNvPr id="10" name="9 Rectángulo">
            <a:extLst>
              <a:ext uri="{FF2B5EF4-FFF2-40B4-BE49-F238E27FC236}">
                <a16:creationId xmlns:a16="http://schemas.microsoft.com/office/drawing/2014/main" id="{B774CAA0-793B-CF50-E25A-7B71F5386032}"/>
              </a:ext>
            </a:extLst>
          </p:cNvPr>
          <p:cNvSpPr/>
          <p:nvPr/>
        </p:nvSpPr>
        <p:spPr>
          <a:xfrm>
            <a:off x="7024688" y="1173163"/>
            <a:ext cx="390525" cy="2159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9222" name="12 CuadroTexto">
            <a:extLst>
              <a:ext uri="{FF2B5EF4-FFF2-40B4-BE49-F238E27FC236}">
                <a16:creationId xmlns:a16="http://schemas.microsoft.com/office/drawing/2014/main" id="{9522D0E3-3E45-4D00-40BE-0F6D4328B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3950" y="1196975"/>
            <a:ext cx="18891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000"/>
              <a:t>Itinerario 2. Docencia presencial.</a:t>
            </a:r>
          </a:p>
        </p:txBody>
      </p:sp>
      <p:pic>
        <p:nvPicPr>
          <p:cNvPr id="9223" name="22 Imagen" descr="logomaster.gif">
            <a:extLst>
              <a:ext uri="{FF2B5EF4-FFF2-40B4-BE49-F238E27FC236}">
                <a16:creationId xmlns:a16="http://schemas.microsoft.com/office/drawing/2014/main" id="{2E127DDE-5FE5-7B7A-24C7-535D98E02A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" y="188913"/>
            <a:ext cx="2216150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15 Marcador de número de diapositiva">
            <a:extLst>
              <a:ext uri="{FF2B5EF4-FFF2-40B4-BE49-F238E27FC236}">
                <a16:creationId xmlns:a16="http://schemas.microsoft.com/office/drawing/2014/main" id="{93A72CFE-16F8-BDA2-90E3-9CBA037B7C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BE8C981-827F-4A4D-8A4E-4FADA153C3D3}" type="slidenum">
              <a:rPr lang="es-ES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r>
              <a:rPr lang="es-ES" altLang="es-ES" sz="1200">
                <a:solidFill>
                  <a:srgbClr val="898989"/>
                </a:solidFill>
              </a:rPr>
              <a:t>/6</a:t>
            </a:r>
          </a:p>
        </p:txBody>
      </p:sp>
      <p:sp>
        <p:nvSpPr>
          <p:cNvPr id="19" name="18 CuadroTexto">
            <a:extLst>
              <a:ext uri="{FF2B5EF4-FFF2-40B4-BE49-F238E27FC236}">
                <a16:creationId xmlns:a16="http://schemas.microsoft.com/office/drawing/2014/main" id="{637E5248-6936-A37D-28C8-16219BF63E49}"/>
              </a:ext>
            </a:extLst>
          </p:cNvPr>
          <p:cNvSpPr txBox="1"/>
          <p:nvPr/>
        </p:nvSpPr>
        <p:spPr>
          <a:xfrm rot="16200000">
            <a:off x="-910431" y="3388519"/>
            <a:ext cx="2303462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ITINERARIO 3</a:t>
            </a:r>
          </a:p>
        </p:txBody>
      </p:sp>
      <p:graphicFrame>
        <p:nvGraphicFramePr>
          <p:cNvPr id="12" name="11 Tabla">
            <a:extLst>
              <a:ext uri="{FF2B5EF4-FFF2-40B4-BE49-F238E27FC236}">
                <a16:creationId xmlns:a16="http://schemas.microsoft.com/office/drawing/2014/main" id="{0A63292D-711C-2C9E-7948-14E53C8C55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533741"/>
              </p:ext>
            </p:extLst>
          </p:nvPr>
        </p:nvGraphicFramePr>
        <p:xfrm>
          <a:off x="523875" y="1571625"/>
          <a:ext cx="9144000" cy="4705522"/>
        </p:xfrm>
        <a:graphic>
          <a:graphicData uri="http://schemas.openxmlformats.org/drawingml/2006/table">
            <a:tbl>
              <a:tblPr/>
              <a:tblGrid>
                <a:gridCol w="47525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0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7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6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6706">
                <a:tc>
                  <a:txBody>
                    <a:bodyPr/>
                    <a:lstStyle/>
                    <a:p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MESES</a:t>
                      </a:r>
                      <a:r>
                        <a:rPr lang="es-ES" sz="1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3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>
                          <a:solidFill>
                            <a:srgbClr val="B22222"/>
                          </a:solidFill>
                          <a:latin typeface="Arial" pitchFamily="34" charset="0"/>
                          <a:cs typeface="Arial" pitchFamily="34" charset="0"/>
                        </a:rPr>
                        <a:t>ITINERARIO 3: PATRIMONIO NATURAL Y CALIDAD MEDIOAMBIENTAL</a:t>
                      </a:r>
                      <a:endParaRPr lang="es-ES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ES" sz="1000" b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ENEro</a:t>
                      </a:r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s-ES" sz="1000" b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FEBrero</a:t>
                      </a:r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s-ES" sz="1000" b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MARzo</a:t>
                      </a:r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s-ES" sz="1000" b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ABRil</a:t>
                      </a:r>
                      <a:r>
                        <a:rPr lang="es-ES" sz="1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es-ES" sz="10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000" b="1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MAYo</a:t>
                      </a:r>
                      <a:r>
                        <a:rPr lang="es-ES" sz="10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y </a:t>
                      </a:r>
                      <a:r>
                        <a:rPr lang="es-ES" sz="1000" b="1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JUNio</a:t>
                      </a:r>
                      <a:r>
                        <a:rPr lang="es-ES" sz="10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de 2026</a:t>
                      </a:r>
                      <a:endParaRPr lang="es-ES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dirty="0">
                        <a:latin typeface="Calibri"/>
                      </a:endParaRPr>
                    </a:p>
                  </a:txBody>
                  <a:tcPr marL="51194" marR="51194" marT="25597" marB="255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dirty="0">
                        <a:latin typeface="Calibri"/>
                      </a:endParaRPr>
                    </a:p>
                  </a:txBody>
                  <a:tcPr marL="51194" marR="51194" marT="25597" marB="255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000" dirty="0">
                        <a:latin typeface="Calibri"/>
                      </a:endParaRPr>
                    </a:p>
                  </a:txBody>
                  <a:tcPr marL="51194" marR="51194" marT="25597" marB="255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471">
                <a:tc>
                  <a:txBody>
                    <a:bodyPr/>
                    <a:lstStyle/>
                    <a:p>
                      <a:pPr algn="l"/>
                      <a:r>
                        <a:rPr lang="es-ES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ASIGNATURA/MÓDULO I: Patrimonio</a:t>
                      </a:r>
                      <a:r>
                        <a:rPr lang="es-ES" sz="1000" b="1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Natural: componentes, valoración y descripción </a:t>
                      </a:r>
                      <a:r>
                        <a:rPr lang="es-ES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(4 créditos): </a:t>
                      </a:r>
                      <a:r>
                        <a:rPr lang="es-ES" sz="10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Prof. Dr. Ángel Lora González</a:t>
                      </a:r>
                      <a:endParaRPr lang="es-ES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22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ENE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 a 11:00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19 </a:t>
                      </a:r>
                      <a:r>
                        <a:rPr lang="es-ES" sz="1000" b="1" baseline="0" dirty="0">
                          <a:latin typeface="Arial" pitchFamily="34" charset="0"/>
                          <a:cs typeface="Arial" pitchFamily="34" charset="0"/>
                        </a:rPr>
                        <a:t>FEB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</a:t>
                      </a:r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 a 13:00</a:t>
                      </a:r>
                    </a:p>
                    <a:p>
                      <a:pPr algn="ctr"/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23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ABR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 a 13:00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4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JUN.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</a:t>
                      </a:r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 a 11:00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804">
                <a:tc>
                  <a:txBody>
                    <a:bodyPr/>
                    <a:lstStyle/>
                    <a:p>
                      <a:pPr algn="l"/>
                      <a:r>
                        <a:rPr lang="es-ES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ASIGNATURA/MÓDULO II: Patrimonio Natural: Técnicas de conservación y colecciones naturales(4 créditos): </a:t>
                      </a:r>
                      <a:r>
                        <a:rPr lang="es-ES" sz="10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Profª. Dra. Enriqueta Martín-Consuegra Fernández, Prof. Dr. Guillermo </a:t>
                      </a:r>
                      <a:r>
                        <a:rPr lang="es-ES" sz="1000" b="0" kern="120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Palacios Rodríguez.</a:t>
                      </a:r>
                      <a:endParaRPr lang="es-ES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22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ENE.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11:00 a 13:00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20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FEB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 a 13:00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23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ABR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4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JUN.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11:00 a 13:00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0894">
                <a:tc>
                  <a:txBody>
                    <a:bodyPr/>
                    <a:lstStyle/>
                    <a:p>
                      <a:pPr algn="l"/>
                      <a:r>
                        <a:rPr lang="es-ES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ASIGNATURA/MÓDULO III: Bases territoriales para la gestión del Patrimonio Natural y Ordenación del Paisaje (4 créditos): </a:t>
                      </a:r>
                      <a:r>
                        <a:rPr lang="es-ES" sz="10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Profª. Dra. Carmen Galán </a:t>
                      </a:r>
                      <a:r>
                        <a:rPr lang="es-ES" sz="1000" b="0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Soldevilla</a:t>
                      </a:r>
                      <a:r>
                        <a:rPr lang="es-ES" sz="10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 Prof. Dr. Roberto Moreno García.</a:t>
                      </a:r>
                      <a:endParaRPr lang="es-ES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22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ENE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18:00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12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MAR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 a 13:00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14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 a 13:00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4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JUN.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</a:t>
                      </a:r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 a 18:00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165">
                <a:tc>
                  <a:txBody>
                    <a:bodyPr/>
                    <a:lstStyle/>
                    <a:p>
                      <a:pPr algn="l"/>
                      <a:r>
                        <a:rPr lang="es-ES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ASIGNATURA/MÓDULO IV: Gestión y restauración del Patrimonio Natural (4 créditos):</a:t>
                      </a:r>
                      <a:r>
                        <a:rPr lang="es-ES" sz="1000" b="1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s-ES" sz="10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Prof. Dr. Rafael María Navarro Cerrillo; Prof. Dr. José Luis </a:t>
                      </a:r>
                      <a:r>
                        <a:rPr lang="es-ES" sz="1000" b="0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Quero</a:t>
                      </a:r>
                      <a:r>
                        <a:rPr lang="es-ES" sz="10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Pérez.</a:t>
                      </a:r>
                      <a:endParaRPr lang="es-ES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22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ENE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18:00 a 20:00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13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MAR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 a 13:00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14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Jueves 4</a:t>
                      </a:r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000" b="1" baseline="0" dirty="0">
                          <a:latin typeface="Arial" pitchFamily="34" charset="0"/>
                          <a:cs typeface="Arial" pitchFamily="34" charset="0"/>
                        </a:rPr>
                        <a:t>JUN.</a:t>
                      </a:r>
                      <a:endParaRPr lang="es-ES" sz="1000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18:00 a 20:00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165">
                <a:tc>
                  <a:txBody>
                    <a:bodyPr/>
                    <a:lstStyle/>
                    <a:p>
                      <a:pPr algn="l"/>
                      <a:r>
                        <a:rPr lang="es-ES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ASIGNATURA/MÓDULO V: Impacto ambiental (4 créditos): </a:t>
                      </a:r>
                      <a:r>
                        <a:rPr lang="es-ES" sz="10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Prof. Dr. Juan Agüera Vega; Prof. Dr. Sergio Castro García; Prof. Dr. Emilio González Sánchez.</a:t>
                      </a:r>
                      <a:endParaRPr lang="es-ES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23 </a:t>
                      </a:r>
                      <a:r>
                        <a:rPr lang="es-ES" sz="1000" b="1" baseline="0" dirty="0">
                          <a:latin typeface="Arial" pitchFamily="34" charset="0"/>
                          <a:cs typeface="Arial" pitchFamily="34" charset="0"/>
                        </a:rPr>
                        <a:t>ENE</a:t>
                      </a:r>
                      <a:endParaRPr lang="es-ES" sz="1000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9:00 a 11:00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0" dirty="0">
                          <a:latin typeface="Arial" pitchFamily="34" charset="0"/>
                          <a:cs typeface="Arial" pitchFamily="34" charset="0"/>
                        </a:rPr>
                        <a:t>Jueves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 9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ABR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</a:t>
                      </a:r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 a 13:00</a:t>
                      </a:r>
                    </a:p>
                    <a:p>
                      <a:pPr algn="ctr"/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15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</a:t>
                      </a:r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 a 13:00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5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JUN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 a 11:00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165">
                <a:tc>
                  <a:txBody>
                    <a:bodyPr/>
                    <a:lstStyle/>
                    <a:p>
                      <a:pPr algn="l"/>
                      <a:r>
                        <a:rPr lang="es-ES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ASIGNATURA/MÓDULO VI: Aspectos teóricos y marco de referencia de la Educación</a:t>
                      </a:r>
                      <a:r>
                        <a:rPr lang="es-ES" sz="1000" b="1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Ambiental y su aplicación a la gestión del Patrimonio Natural </a:t>
                      </a:r>
                      <a:r>
                        <a:rPr lang="es-ES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(4 créditos):</a:t>
                      </a:r>
                      <a:r>
                        <a:rPr lang="es-ES" sz="1000" b="1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s-ES" sz="10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Prof. Dr. Jorge Alcántara Manzanares, Prof. Dr. Jerónimo Torres Porras.</a:t>
                      </a:r>
                      <a:endParaRPr lang="es-ES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23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ENE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11:00 a 13:00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10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ABR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 a</a:t>
                      </a:r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 13:00</a:t>
                      </a:r>
                    </a:p>
                    <a:p>
                      <a:pPr algn="ctr"/>
                      <a:r>
                        <a:rPr lang="es-ES" sz="1000" baseline="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15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5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JUN.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11:00 a 13:00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165">
                <a:tc>
                  <a:txBody>
                    <a:bodyPr/>
                    <a:lstStyle/>
                    <a:p>
                      <a:pPr algn="l"/>
                      <a:r>
                        <a:rPr lang="es-ES" sz="1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ASIGNATURA/MÓDULO VII: Metodologías para la aplicación de instrumentos sociales en la gestión del Patrimonio Natural (4 créditos):</a:t>
                      </a:r>
                      <a:r>
                        <a:rPr lang="es-ES" sz="1000" b="1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s-ES" sz="10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Profª. Dra. Carmen Galán </a:t>
                      </a:r>
                      <a:r>
                        <a:rPr lang="es-ES" sz="1000" b="0" kern="1200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Soldevilla</a:t>
                      </a:r>
                      <a:r>
                        <a:rPr lang="es-ES" sz="10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 Prof. Dr. Miguel Ángel Maldonado </a:t>
                      </a:r>
                      <a:r>
                        <a:rPr lang="es-ES" sz="1000" b="0" kern="1200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Herves</a:t>
                      </a:r>
                      <a:r>
                        <a:rPr lang="es-ES" sz="10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r>
                        <a:rPr lang="es-ES" sz="10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es-ES" sz="1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23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ENE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 err="1">
                          <a:latin typeface="Arial" pitchFamily="34" charset="0"/>
                          <a:cs typeface="Arial" pitchFamily="34" charset="0"/>
                        </a:rPr>
                        <a:t>Miércol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 22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ABR</a:t>
                      </a:r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9:00 a 13:00</a:t>
                      </a: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Viernes 5 </a:t>
                      </a:r>
                      <a:r>
                        <a:rPr lang="es-ES" sz="1000" b="1" dirty="0">
                          <a:latin typeface="Arial" pitchFamily="34" charset="0"/>
                          <a:cs typeface="Arial" pitchFamily="34" charset="0"/>
                        </a:rPr>
                        <a:t>JUN.</a:t>
                      </a:r>
                      <a:endParaRPr lang="es-ES" sz="1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dirty="0">
                          <a:latin typeface="Arial" pitchFamily="34" charset="0"/>
                          <a:cs typeface="Arial" pitchFamily="34" charset="0"/>
                        </a:rPr>
                        <a:t>16:00 a 20:00</a:t>
                      </a:r>
                    </a:p>
                  </a:txBody>
                  <a:tcPr marL="51194" marR="51194" marT="25600" marB="256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3823</TotalTime>
  <Words>2276</Words>
  <Application>Microsoft Office PowerPoint</Application>
  <PresentationFormat>A4 (210 x 297 mm)</PresentationFormat>
  <Paragraphs>436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CURSO 2025/26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MARTIN</dc:creator>
  <cp:lastModifiedBy>David Poyato Vioque</cp:lastModifiedBy>
  <cp:revision>317</cp:revision>
  <cp:lastPrinted>2025-06-06T10:15:29Z</cp:lastPrinted>
  <dcterms:created xsi:type="dcterms:W3CDTF">2011-12-01T17:32:02Z</dcterms:created>
  <dcterms:modified xsi:type="dcterms:W3CDTF">2025-06-10T06:32:22Z</dcterms:modified>
</cp:coreProperties>
</file>