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84" r:id="rId2"/>
    <p:sldId id="278" r:id="rId3"/>
    <p:sldId id="283" r:id="rId4"/>
    <p:sldId id="279" r:id="rId5"/>
    <p:sldId id="293" r:id="rId6"/>
    <p:sldId id="266" r:id="rId7"/>
    <p:sldId id="290" r:id="rId8"/>
    <p:sldId id="291" r:id="rId9"/>
    <p:sldId id="292" r:id="rId10"/>
    <p:sldId id="267" r:id="rId11"/>
    <p:sldId id="282" r:id="rId12"/>
    <p:sldId id="280" r:id="rId13"/>
    <p:sldId id="309" r:id="rId14"/>
    <p:sldId id="289" r:id="rId15"/>
    <p:sldId id="277" r:id="rId16"/>
    <p:sldId id="286" r:id="rId17"/>
    <p:sldId id="287" r:id="rId18"/>
    <p:sldId id="288" r:id="rId19"/>
    <p:sldId id="285" r:id="rId20"/>
    <p:sldId id="273" r:id="rId21"/>
    <p:sldId id="297" r:id="rId22"/>
    <p:sldId id="294" r:id="rId23"/>
    <p:sldId id="301" r:id="rId24"/>
    <p:sldId id="295" r:id="rId25"/>
    <p:sldId id="307" r:id="rId26"/>
    <p:sldId id="303" r:id="rId27"/>
    <p:sldId id="308" r:id="rId28"/>
    <p:sldId id="306" r:id="rId29"/>
    <p:sldId id="299" r:id="rId30"/>
    <p:sldId id="30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icina de Prácticas" initials="OdP" lastIdx="2" clrIdx="0">
    <p:extLst>
      <p:ext uri="{19B8F6BF-5375-455C-9EA6-DF929625EA0E}">
        <p15:presenceInfo xmlns:p15="http://schemas.microsoft.com/office/powerpoint/2012/main" userId="Oficina de Práctic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97" autoAdjust="0"/>
  </p:normalViewPr>
  <p:slideViewPr>
    <p:cSldViewPr>
      <p:cViewPr varScale="1">
        <p:scale>
          <a:sx n="72" d="100"/>
          <a:sy n="72" d="100"/>
        </p:scale>
        <p:origin x="15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11T09:54:52.714"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EFE74-BDF0-48C5-9F88-6EEF6B070A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2FDF9D62-7845-4F99-84BB-F6E52844FACC}">
      <dgm:prSet phldrT="[Texto]"/>
      <dgm:spPr/>
      <dgm:t>
        <a:bodyPr/>
        <a:lstStyle/>
        <a:p>
          <a:r>
            <a:rPr lang="es-ES" dirty="0"/>
            <a:t>Derecho</a:t>
          </a:r>
        </a:p>
      </dgm:t>
    </dgm:pt>
    <dgm:pt modelId="{8B8AAA2B-0566-42C8-B84A-5C330A7A7EF5}" type="parTrans" cxnId="{682DBF25-910B-492C-9421-6508075F275F}">
      <dgm:prSet/>
      <dgm:spPr/>
      <dgm:t>
        <a:bodyPr/>
        <a:lstStyle/>
        <a:p>
          <a:endParaRPr lang="es-ES"/>
        </a:p>
      </dgm:t>
    </dgm:pt>
    <dgm:pt modelId="{EF21D736-7AAB-4C68-8D76-B06C2A1BBE55}" type="sibTrans" cxnId="{682DBF25-910B-492C-9421-6508075F275F}">
      <dgm:prSet/>
      <dgm:spPr/>
      <dgm:t>
        <a:bodyPr/>
        <a:lstStyle/>
        <a:p>
          <a:endParaRPr lang="es-ES"/>
        </a:p>
      </dgm:t>
    </dgm:pt>
    <dgm:pt modelId="{A00D1229-5749-479D-8DA6-4FA7CAFFA327}">
      <dgm:prSet phldrT="[Texto]"/>
      <dgm:spPr/>
      <dgm:t>
        <a:bodyPr/>
        <a:lstStyle/>
        <a:p>
          <a:r>
            <a:rPr lang="es-ES" dirty="0"/>
            <a:t>Público</a:t>
          </a:r>
        </a:p>
      </dgm:t>
    </dgm:pt>
    <dgm:pt modelId="{E11F84A7-F7B3-4626-B519-8CD818D16C21}" type="parTrans" cxnId="{5F8E7CCC-7A83-4237-B07A-56780B4DE7CB}">
      <dgm:prSet/>
      <dgm:spPr/>
      <dgm:t>
        <a:bodyPr/>
        <a:lstStyle/>
        <a:p>
          <a:endParaRPr lang="es-ES"/>
        </a:p>
      </dgm:t>
    </dgm:pt>
    <dgm:pt modelId="{F240F07B-8956-4637-977E-56AD25796A2E}" type="sibTrans" cxnId="{5F8E7CCC-7A83-4237-B07A-56780B4DE7CB}">
      <dgm:prSet/>
      <dgm:spPr/>
      <dgm:t>
        <a:bodyPr/>
        <a:lstStyle/>
        <a:p>
          <a:endParaRPr lang="es-ES"/>
        </a:p>
      </dgm:t>
    </dgm:pt>
    <dgm:pt modelId="{68B2E5BE-7C90-4784-9121-2D316ADCFBCB}">
      <dgm:prSet phldrT="[Texto]"/>
      <dgm:spPr/>
      <dgm:t>
        <a:bodyPr/>
        <a:lstStyle/>
        <a:p>
          <a:r>
            <a:rPr lang="es-ES" dirty="0"/>
            <a:t>Privado</a:t>
          </a:r>
        </a:p>
      </dgm:t>
    </dgm:pt>
    <dgm:pt modelId="{059B36C5-C26A-4D07-8BFC-CE95637B34D7}" type="parTrans" cxnId="{0C735416-8192-4DFE-9A53-0F2F32F4A2DD}">
      <dgm:prSet/>
      <dgm:spPr/>
      <dgm:t>
        <a:bodyPr/>
        <a:lstStyle/>
        <a:p>
          <a:endParaRPr lang="es-ES"/>
        </a:p>
      </dgm:t>
    </dgm:pt>
    <dgm:pt modelId="{0E276A05-F4B6-4011-B809-126176853B07}" type="sibTrans" cxnId="{0C735416-8192-4DFE-9A53-0F2F32F4A2DD}">
      <dgm:prSet/>
      <dgm:spPr/>
      <dgm:t>
        <a:bodyPr/>
        <a:lstStyle/>
        <a:p>
          <a:endParaRPr lang="es-ES"/>
        </a:p>
      </dgm:t>
    </dgm:pt>
    <dgm:pt modelId="{FCFCD34D-C6D6-4393-A303-7EC814701056}" type="pres">
      <dgm:prSet presAssocID="{429EFE74-BDF0-48C5-9F88-6EEF6B070A68}" presName="hierChild1" presStyleCnt="0">
        <dgm:presLayoutVars>
          <dgm:chPref val="1"/>
          <dgm:dir/>
          <dgm:animOne val="branch"/>
          <dgm:animLvl val="lvl"/>
          <dgm:resizeHandles/>
        </dgm:presLayoutVars>
      </dgm:prSet>
      <dgm:spPr/>
    </dgm:pt>
    <dgm:pt modelId="{ECCBF4FA-2752-4174-98C7-30112B93F0D4}" type="pres">
      <dgm:prSet presAssocID="{2FDF9D62-7845-4F99-84BB-F6E52844FACC}" presName="hierRoot1" presStyleCnt="0"/>
      <dgm:spPr/>
    </dgm:pt>
    <dgm:pt modelId="{0942083A-A38E-42D2-A73E-F1FDE9A86DE4}" type="pres">
      <dgm:prSet presAssocID="{2FDF9D62-7845-4F99-84BB-F6E52844FACC}" presName="composite" presStyleCnt="0"/>
      <dgm:spPr/>
    </dgm:pt>
    <dgm:pt modelId="{4F315BF7-6549-44D7-8CBF-FDF5AB193667}" type="pres">
      <dgm:prSet presAssocID="{2FDF9D62-7845-4F99-84BB-F6E52844FACC}" presName="background" presStyleLbl="node0" presStyleIdx="0" presStyleCnt="1"/>
      <dgm:spPr/>
    </dgm:pt>
    <dgm:pt modelId="{1145FC18-1456-4C2F-B9EB-A9FAE5F7ABF8}" type="pres">
      <dgm:prSet presAssocID="{2FDF9D62-7845-4F99-84BB-F6E52844FACC}" presName="text" presStyleLbl="fgAcc0" presStyleIdx="0" presStyleCnt="1" custLinFactNeighborX="-77576" custLinFactNeighborY="2472">
        <dgm:presLayoutVars>
          <dgm:chPref val="3"/>
        </dgm:presLayoutVars>
      </dgm:prSet>
      <dgm:spPr/>
    </dgm:pt>
    <dgm:pt modelId="{5E6FC445-5D4B-48CE-9DDB-0877C0378B3F}" type="pres">
      <dgm:prSet presAssocID="{2FDF9D62-7845-4F99-84BB-F6E52844FACC}" presName="hierChild2" presStyleCnt="0"/>
      <dgm:spPr/>
    </dgm:pt>
    <dgm:pt modelId="{52A28A16-A4E5-47E0-920E-B865921500EC}" type="pres">
      <dgm:prSet presAssocID="{E11F84A7-F7B3-4626-B519-8CD818D16C21}" presName="Name10" presStyleLbl="parChTrans1D2" presStyleIdx="0" presStyleCnt="2"/>
      <dgm:spPr/>
    </dgm:pt>
    <dgm:pt modelId="{24949158-6C96-4B6A-B18C-D22A98F14B27}" type="pres">
      <dgm:prSet presAssocID="{A00D1229-5749-479D-8DA6-4FA7CAFFA327}" presName="hierRoot2" presStyleCnt="0"/>
      <dgm:spPr/>
    </dgm:pt>
    <dgm:pt modelId="{0D7F570F-0C89-46A7-BEAE-DDF08928ED97}" type="pres">
      <dgm:prSet presAssocID="{A00D1229-5749-479D-8DA6-4FA7CAFFA327}" presName="composite2" presStyleCnt="0"/>
      <dgm:spPr/>
    </dgm:pt>
    <dgm:pt modelId="{4076FAD3-69ED-4887-8D4C-6BFB3E713B83}" type="pres">
      <dgm:prSet presAssocID="{A00D1229-5749-479D-8DA6-4FA7CAFFA327}" presName="background2" presStyleLbl="node2" presStyleIdx="0" presStyleCnt="2"/>
      <dgm:spPr/>
    </dgm:pt>
    <dgm:pt modelId="{8CA4CFA7-F0C7-4861-A551-DCE3FD95D47D}" type="pres">
      <dgm:prSet presAssocID="{A00D1229-5749-479D-8DA6-4FA7CAFFA327}" presName="text2" presStyleLbl="fgAcc2" presStyleIdx="0" presStyleCnt="2" custLinFactX="-66048" custLinFactNeighborX="-100000" custLinFactNeighborY="-12370">
        <dgm:presLayoutVars>
          <dgm:chPref val="3"/>
        </dgm:presLayoutVars>
      </dgm:prSet>
      <dgm:spPr/>
    </dgm:pt>
    <dgm:pt modelId="{83426D77-2275-4B88-AAB6-6CAC4191E64D}" type="pres">
      <dgm:prSet presAssocID="{A00D1229-5749-479D-8DA6-4FA7CAFFA327}" presName="hierChild3" presStyleCnt="0"/>
      <dgm:spPr/>
    </dgm:pt>
    <dgm:pt modelId="{8B75A700-EA19-423D-98FD-31444B5D8BF2}" type="pres">
      <dgm:prSet presAssocID="{059B36C5-C26A-4D07-8BFC-CE95637B34D7}" presName="Name10" presStyleLbl="parChTrans1D2" presStyleIdx="1" presStyleCnt="2"/>
      <dgm:spPr/>
    </dgm:pt>
    <dgm:pt modelId="{8D535593-6D25-46A7-8376-5844070A3651}" type="pres">
      <dgm:prSet presAssocID="{68B2E5BE-7C90-4784-9121-2D316ADCFBCB}" presName="hierRoot2" presStyleCnt="0"/>
      <dgm:spPr/>
    </dgm:pt>
    <dgm:pt modelId="{1DA6C7FB-5535-40BC-B4F5-C0976590B1D7}" type="pres">
      <dgm:prSet presAssocID="{68B2E5BE-7C90-4784-9121-2D316ADCFBCB}" presName="composite2" presStyleCnt="0"/>
      <dgm:spPr/>
    </dgm:pt>
    <dgm:pt modelId="{78801EF7-7C34-4E25-8421-FBE74BF80F2A}" type="pres">
      <dgm:prSet presAssocID="{68B2E5BE-7C90-4784-9121-2D316ADCFBCB}" presName="background2" presStyleLbl="node2" presStyleIdx="1" presStyleCnt="2"/>
      <dgm:spPr/>
    </dgm:pt>
    <dgm:pt modelId="{76873A5B-9154-473D-9AD2-2B7E20CE3F73}" type="pres">
      <dgm:prSet presAssocID="{68B2E5BE-7C90-4784-9121-2D316ADCFBCB}" presName="text2" presStyleLbl="fgAcc2" presStyleIdx="1" presStyleCnt="2" custLinFactNeighborX="13082" custLinFactNeighborY="2491">
        <dgm:presLayoutVars>
          <dgm:chPref val="3"/>
        </dgm:presLayoutVars>
      </dgm:prSet>
      <dgm:spPr/>
    </dgm:pt>
    <dgm:pt modelId="{F625BC13-3902-4A65-A908-B437E695AC90}" type="pres">
      <dgm:prSet presAssocID="{68B2E5BE-7C90-4784-9121-2D316ADCFBCB}" presName="hierChild3" presStyleCnt="0"/>
      <dgm:spPr/>
    </dgm:pt>
  </dgm:ptLst>
  <dgm:cxnLst>
    <dgm:cxn modelId="{59238E12-E0D6-436D-894A-BB2679F426EB}" type="presOf" srcId="{E11F84A7-F7B3-4626-B519-8CD818D16C21}" destId="{52A28A16-A4E5-47E0-920E-B865921500EC}" srcOrd="0" destOrd="0" presId="urn:microsoft.com/office/officeart/2005/8/layout/hierarchy1"/>
    <dgm:cxn modelId="{91F07C14-609D-4171-9584-71491EC91399}" type="presOf" srcId="{059B36C5-C26A-4D07-8BFC-CE95637B34D7}" destId="{8B75A700-EA19-423D-98FD-31444B5D8BF2}" srcOrd="0" destOrd="0" presId="urn:microsoft.com/office/officeart/2005/8/layout/hierarchy1"/>
    <dgm:cxn modelId="{0C735416-8192-4DFE-9A53-0F2F32F4A2DD}" srcId="{2FDF9D62-7845-4F99-84BB-F6E52844FACC}" destId="{68B2E5BE-7C90-4784-9121-2D316ADCFBCB}" srcOrd="1" destOrd="0" parTransId="{059B36C5-C26A-4D07-8BFC-CE95637B34D7}" sibTransId="{0E276A05-F4B6-4011-B809-126176853B07}"/>
    <dgm:cxn modelId="{682DBF25-910B-492C-9421-6508075F275F}" srcId="{429EFE74-BDF0-48C5-9F88-6EEF6B070A68}" destId="{2FDF9D62-7845-4F99-84BB-F6E52844FACC}" srcOrd="0" destOrd="0" parTransId="{8B8AAA2B-0566-42C8-B84A-5C330A7A7EF5}" sibTransId="{EF21D736-7AAB-4C68-8D76-B06C2A1BBE55}"/>
    <dgm:cxn modelId="{A4B84662-DDDA-4B75-BFA1-47DFF76240E8}" type="presOf" srcId="{68B2E5BE-7C90-4784-9121-2D316ADCFBCB}" destId="{76873A5B-9154-473D-9AD2-2B7E20CE3F73}" srcOrd="0" destOrd="0" presId="urn:microsoft.com/office/officeart/2005/8/layout/hierarchy1"/>
    <dgm:cxn modelId="{3384A777-AF9B-491A-BF33-6258E5954BC0}" type="presOf" srcId="{A00D1229-5749-479D-8DA6-4FA7CAFFA327}" destId="{8CA4CFA7-F0C7-4861-A551-DCE3FD95D47D}" srcOrd="0" destOrd="0" presId="urn:microsoft.com/office/officeart/2005/8/layout/hierarchy1"/>
    <dgm:cxn modelId="{5B2ABF8A-CB4C-41D0-8DE2-957643CFA731}" type="presOf" srcId="{429EFE74-BDF0-48C5-9F88-6EEF6B070A68}" destId="{FCFCD34D-C6D6-4393-A303-7EC814701056}" srcOrd="0" destOrd="0" presId="urn:microsoft.com/office/officeart/2005/8/layout/hierarchy1"/>
    <dgm:cxn modelId="{5F8E7CCC-7A83-4237-B07A-56780B4DE7CB}" srcId="{2FDF9D62-7845-4F99-84BB-F6E52844FACC}" destId="{A00D1229-5749-479D-8DA6-4FA7CAFFA327}" srcOrd="0" destOrd="0" parTransId="{E11F84A7-F7B3-4626-B519-8CD818D16C21}" sibTransId="{F240F07B-8956-4637-977E-56AD25796A2E}"/>
    <dgm:cxn modelId="{8E1BDCE1-0D5D-4363-B348-499695F931FF}" type="presOf" srcId="{2FDF9D62-7845-4F99-84BB-F6E52844FACC}" destId="{1145FC18-1456-4C2F-B9EB-A9FAE5F7ABF8}" srcOrd="0" destOrd="0" presId="urn:microsoft.com/office/officeart/2005/8/layout/hierarchy1"/>
    <dgm:cxn modelId="{33676DE7-7F22-4F76-A01D-331A4A3DCA88}" type="presParOf" srcId="{FCFCD34D-C6D6-4393-A303-7EC814701056}" destId="{ECCBF4FA-2752-4174-98C7-30112B93F0D4}" srcOrd="0" destOrd="0" presId="urn:microsoft.com/office/officeart/2005/8/layout/hierarchy1"/>
    <dgm:cxn modelId="{10786443-36FC-46BC-83B0-B4D9F204F6D7}" type="presParOf" srcId="{ECCBF4FA-2752-4174-98C7-30112B93F0D4}" destId="{0942083A-A38E-42D2-A73E-F1FDE9A86DE4}" srcOrd="0" destOrd="0" presId="urn:microsoft.com/office/officeart/2005/8/layout/hierarchy1"/>
    <dgm:cxn modelId="{82026499-73DE-42E5-A17D-F25C43F00012}" type="presParOf" srcId="{0942083A-A38E-42D2-A73E-F1FDE9A86DE4}" destId="{4F315BF7-6549-44D7-8CBF-FDF5AB193667}" srcOrd="0" destOrd="0" presId="urn:microsoft.com/office/officeart/2005/8/layout/hierarchy1"/>
    <dgm:cxn modelId="{309AB934-9DB9-4E0B-9E32-609AEA3BEBD7}" type="presParOf" srcId="{0942083A-A38E-42D2-A73E-F1FDE9A86DE4}" destId="{1145FC18-1456-4C2F-B9EB-A9FAE5F7ABF8}" srcOrd="1" destOrd="0" presId="urn:microsoft.com/office/officeart/2005/8/layout/hierarchy1"/>
    <dgm:cxn modelId="{7B259C25-E311-4BC1-9F37-EB3A60FF3C50}" type="presParOf" srcId="{ECCBF4FA-2752-4174-98C7-30112B93F0D4}" destId="{5E6FC445-5D4B-48CE-9DDB-0877C0378B3F}" srcOrd="1" destOrd="0" presId="urn:microsoft.com/office/officeart/2005/8/layout/hierarchy1"/>
    <dgm:cxn modelId="{D9126020-0072-43E0-BB4B-05A83E06F486}" type="presParOf" srcId="{5E6FC445-5D4B-48CE-9DDB-0877C0378B3F}" destId="{52A28A16-A4E5-47E0-920E-B865921500EC}" srcOrd="0" destOrd="0" presId="urn:microsoft.com/office/officeart/2005/8/layout/hierarchy1"/>
    <dgm:cxn modelId="{8F3D9F0D-114F-4AD4-9952-BA69929B28DF}" type="presParOf" srcId="{5E6FC445-5D4B-48CE-9DDB-0877C0378B3F}" destId="{24949158-6C96-4B6A-B18C-D22A98F14B27}" srcOrd="1" destOrd="0" presId="urn:microsoft.com/office/officeart/2005/8/layout/hierarchy1"/>
    <dgm:cxn modelId="{3F1206F0-8025-4B68-B10A-AA17A320E206}" type="presParOf" srcId="{24949158-6C96-4B6A-B18C-D22A98F14B27}" destId="{0D7F570F-0C89-46A7-BEAE-DDF08928ED97}" srcOrd="0" destOrd="0" presId="urn:microsoft.com/office/officeart/2005/8/layout/hierarchy1"/>
    <dgm:cxn modelId="{55567921-AC30-4F8A-9CE6-6141B0590556}" type="presParOf" srcId="{0D7F570F-0C89-46A7-BEAE-DDF08928ED97}" destId="{4076FAD3-69ED-4887-8D4C-6BFB3E713B83}" srcOrd="0" destOrd="0" presId="urn:microsoft.com/office/officeart/2005/8/layout/hierarchy1"/>
    <dgm:cxn modelId="{88C9EF86-87CB-477B-87EF-A079C049F9D7}" type="presParOf" srcId="{0D7F570F-0C89-46A7-BEAE-DDF08928ED97}" destId="{8CA4CFA7-F0C7-4861-A551-DCE3FD95D47D}" srcOrd="1" destOrd="0" presId="urn:microsoft.com/office/officeart/2005/8/layout/hierarchy1"/>
    <dgm:cxn modelId="{87A84DFB-1755-4BA3-83F0-11F367462642}" type="presParOf" srcId="{24949158-6C96-4B6A-B18C-D22A98F14B27}" destId="{83426D77-2275-4B88-AAB6-6CAC4191E64D}" srcOrd="1" destOrd="0" presId="urn:microsoft.com/office/officeart/2005/8/layout/hierarchy1"/>
    <dgm:cxn modelId="{E7DA59AC-F443-4D06-B5F8-6E5F873F785D}" type="presParOf" srcId="{5E6FC445-5D4B-48CE-9DDB-0877C0378B3F}" destId="{8B75A700-EA19-423D-98FD-31444B5D8BF2}" srcOrd="2" destOrd="0" presId="urn:microsoft.com/office/officeart/2005/8/layout/hierarchy1"/>
    <dgm:cxn modelId="{682C0AB3-EC72-426E-BE74-9679004D314D}" type="presParOf" srcId="{5E6FC445-5D4B-48CE-9DDB-0877C0378B3F}" destId="{8D535593-6D25-46A7-8376-5844070A3651}" srcOrd="3" destOrd="0" presId="urn:microsoft.com/office/officeart/2005/8/layout/hierarchy1"/>
    <dgm:cxn modelId="{4621AAC0-A965-4825-A8C8-65563079DB92}" type="presParOf" srcId="{8D535593-6D25-46A7-8376-5844070A3651}" destId="{1DA6C7FB-5535-40BC-B4F5-C0976590B1D7}" srcOrd="0" destOrd="0" presId="urn:microsoft.com/office/officeart/2005/8/layout/hierarchy1"/>
    <dgm:cxn modelId="{94AC0B44-5B8C-4E95-9253-947C4E26C7F4}" type="presParOf" srcId="{1DA6C7FB-5535-40BC-B4F5-C0976590B1D7}" destId="{78801EF7-7C34-4E25-8421-FBE74BF80F2A}" srcOrd="0" destOrd="0" presId="urn:microsoft.com/office/officeart/2005/8/layout/hierarchy1"/>
    <dgm:cxn modelId="{733470E7-963E-4B47-872E-9106228B4107}" type="presParOf" srcId="{1DA6C7FB-5535-40BC-B4F5-C0976590B1D7}" destId="{76873A5B-9154-473D-9AD2-2B7E20CE3F73}" srcOrd="1" destOrd="0" presId="urn:microsoft.com/office/officeart/2005/8/layout/hierarchy1"/>
    <dgm:cxn modelId="{4EC66888-9881-4769-B0BC-C9E2140848EC}" type="presParOf" srcId="{8D535593-6D25-46A7-8376-5844070A3651}" destId="{F625BC13-3902-4A65-A908-B437E695AC9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5A700-EA19-423D-98FD-31444B5D8BF2}">
      <dsp:nvSpPr>
        <dsp:cNvPr id="0" name=""/>
        <dsp:cNvSpPr/>
      </dsp:nvSpPr>
      <dsp:spPr>
        <a:xfrm>
          <a:off x="2284051" y="813656"/>
          <a:ext cx="1897318" cy="344154"/>
        </a:xfrm>
        <a:custGeom>
          <a:avLst/>
          <a:gdLst/>
          <a:ahLst/>
          <a:cxnLst/>
          <a:rect l="0" t="0" r="0" b="0"/>
          <a:pathLst>
            <a:path>
              <a:moveTo>
                <a:pt x="0" y="0"/>
              </a:moveTo>
              <a:lnTo>
                <a:pt x="0" y="228343"/>
              </a:lnTo>
              <a:lnTo>
                <a:pt x="1897318" y="228343"/>
              </a:lnTo>
              <a:lnTo>
                <a:pt x="1897318" y="34415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28A16-A4E5-47E0-920E-B865921500EC}">
      <dsp:nvSpPr>
        <dsp:cNvPr id="0" name=""/>
        <dsp:cNvSpPr/>
      </dsp:nvSpPr>
      <dsp:spPr>
        <a:xfrm>
          <a:off x="486163" y="813656"/>
          <a:ext cx="1797887" cy="245759"/>
        </a:xfrm>
        <a:custGeom>
          <a:avLst/>
          <a:gdLst/>
          <a:ahLst/>
          <a:cxnLst/>
          <a:rect l="0" t="0" r="0" b="0"/>
          <a:pathLst>
            <a:path>
              <a:moveTo>
                <a:pt x="1797887" y="0"/>
              </a:moveTo>
              <a:lnTo>
                <a:pt x="1797887" y="129948"/>
              </a:lnTo>
              <a:lnTo>
                <a:pt x="0" y="129948"/>
              </a:lnTo>
              <a:lnTo>
                <a:pt x="0" y="24575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15BF7-6549-44D7-8CBF-FDF5AB193667}">
      <dsp:nvSpPr>
        <dsp:cNvPr id="0" name=""/>
        <dsp:cNvSpPr/>
      </dsp:nvSpPr>
      <dsp:spPr>
        <a:xfrm>
          <a:off x="1658983" y="19821"/>
          <a:ext cx="1250135" cy="79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5FC18-1456-4C2F-B9EB-A9FAE5F7ABF8}">
      <dsp:nvSpPr>
        <dsp:cNvPr id="0" name=""/>
        <dsp:cNvSpPr/>
      </dsp:nvSpPr>
      <dsp:spPr>
        <a:xfrm>
          <a:off x="1797887" y="151779"/>
          <a:ext cx="1250135" cy="7938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Derecho</a:t>
          </a:r>
        </a:p>
      </dsp:txBody>
      <dsp:txXfrm>
        <a:off x="1821138" y="175030"/>
        <a:ext cx="1203633" cy="747333"/>
      </dsp:txXfrm>
    </dsp:sp>
    <dsp:sp modelId="{4076FAD3-69ED-4887-8D4C-6BFB3E713B83}">
      <dsp:nvSpPr>
        <dsp:cNvPr id="0" name=""/>
        <dsp:cNvSpPr/>
      </dsp:nvSpPr>
      <dsp:spPr>
        <a:xfrm>
          <a:off x="-138903" y="1059416"/>
          <a:ext cx="1250135" cy="79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4CFA7-F0C7-4861-A551-DCE3FD95D47D}">
      <dsp:nvSpPr>
        <dsp:cNvPr id="0" name=""/>
        <dsp:cNvSpPr/>
      </dsp:nvSpPr>
      <dsp:spPr>
        <a:xfrm>
          <a:off x="0" y="1191375"/>
          <a:ext cx="1250135" cy="7938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Público</a:t>
          </a:r>
        </a:p>
      </dsp:txBody>
      <dsp:txXfrm>
        <a:off x="23251" y="1214626"/>
        <a:ext cx="1203633" cy="747333"/>
      </dsp:txXfrm>
    </dsp:sp>
    <dsp:sp modelId="{78801EF7-7C34-4E25-8421-FBE74BF80F2A}">
      <dsp:nvSpPr>
        <dsp:cNvPr id="0" name=""/>
        <dsp:cNvSpPr/>
      </dsp:nvSpPr>
      <dsp:spPr>
        <a:xfrm>
          <a:off x="3556302" y="1157811"/>
          <a:ext cx="1250135" cy="79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73A5B-9154-473D-9AD2-2B7E20CE3F73}">
      <dsp:nvSpPr>
        <dsp:cNvPr id="0" name=""/>
        <dsp:cNvSpPr/>
      </dsp:nvSpPr>
      <dsp:spPr>
        <a:xfrm>
          <a:off x="3695206" y="1289770"/>
          <a:ext cx="1250135" cy="7938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Privado</a:t>
          </a:r>
        </a:p>
      </dsp:txBody>
      <dsp:txXfrm>
        <a:off x="3718457" y="1313021"/>
        <a:ext cx="1203633" cy="74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1103B-F975-45F1-86D1-C6F5CFE92044}" type="datetimeFigureOut">
              <a:rPr lang="es-ES" smtClean="0"/>
              <a:t>15/12/2020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7911E-29A0-4E12-948A-136FDCDE13A5}" type="slidenum">
              <a:rPr lang="es-ES" smtClean="0"/>
              <a:t>‹Nº›</a:t>
            </a:fld>
            <a:endParaRPr lang="es-ES"/>
          </a:p>
        </p:txBody>
      </p:sp>
    </p:spTree>
    <p:extLst>
      <p:ext uri="{BB962C8B-B14F-4D97-AF65-F5344CB8AC3E}">
        <p14:creationId xmlns:p14="http://schemas.microsoft.com/office/powerpoint/2010/main" val="329347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870B072-E6E6-41CB-9D94-0C206AE0CEA9}" type="slidenum">
              <a:rPr lang="es-ES" smtClean="0"/>
              <a:t>27</a:t>
            </a:fld>
            <a:endParaRPr lang="es-ES"/>
          </a:p>
        </p:txBody>
      </p:sp>
    </p:spTree>
    <p:extLst>
      <p:ext uri="{BB962C8B-B14F-4D97-AF65-F5344CB8AC3E}">
        <p14:creationId xmlns:p14="http://schemas.microsoft.com/office/powerpoint/2010/main" val="220092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7AC80B14-F921-4558-B4A3-1F35308A4117}"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C80B14-F921-4558-B4A3-1F35308A411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C80B14-F921-4558-B4A3-1F35308A411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C80B14-F921-4558-B4A3-1F35308A4117}"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7AC80B14-F921-4558-B4A3-1F35308A411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C80B14-F921-4558-B4A3-1F35308A4117}"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AC80B14-F921-4558-B4A3-1F35308A4117}"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AC80B14-F921-4558-B4A3-1F35308A411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AC80B14-F921-4558-B4A3-1F35308A411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C80B14-F921-4558-B4A3-1F35308A4117}"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879CE12A-8D94-4D7C-B659-5D987828E0A9}" type="datetimeFigureOut">
              <a:rPr lang="es-ES" smtClean="0"/>
              <a:pPr/>
              <a:t>15/12/2020</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7AC80B14-F921-4558-B4A3-1F35308A4117}"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79CE12A-8D94-4D7C-B659-5D987828E0A9}" type="datetimeFigureOut">
              <a:rPr lang="es-ES" smtClean="0"/>
              <a:pPr/>
              <a:t>15/12/2020</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AC80B14-F921-4558-B4A3-1F35308A411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uco.es/organiza/centros/EPSBelmez/es/grados/doble-grado-ing-civil-ade#info"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tunaderechocordoba.es/"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46.svg"/></Relationships>
</file>

<file path=ppt/slides/_rels/slide27.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hyperlink" Target="https://www.facebook.com/consejoestudiantes.derechoempresariales?__tn__=,d*F*F-R&amp;eid=ARAe0wZ10CuPZEKfsAbzTzUGXzY3sAo6H1vKULedUnatElUvOgHwS_a2q4n2-t5FI6K0FELJXcmGpf-4&amp;tn-str=*F" TargetMode="External"/><Relationship Id="rId3" Type="http://schemas.openxmlformats.org/officeDocument/2006/relationships/image" Target="../media/image49.png"/><Relationship Id="rId7" Type="http://schemas.openxmlformats.org/officeDocument/2006/relationships/hyperlink" Target="https://twitter.com/DerechoyADE"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s://www.facebook.com/Facultad-de-Derecho-y-CC-Econ%C3%B3micas-y-Empresariales-506945536102551/?__xts__%5b0%5d=68.ARA74Jte0aX3ZMWVBPJkrd8nXC-cKObScvTYiXyCcrWje_p1cwn7GPHdYineZCPQQyHDDngHBtf2MAp5EH1sU8G4kcqMgtF_4M-kwiDqLSXmtoA_KHpAcMiGgVjV0F1nq4xTtQBANywDNk7H9bZg7zgWHXAtX92PtcrRe4fiVlYhJbmcPY408Roz8pr_gS1u47rHVf1Ph2RuD2cveIY68jtUN7MMiBP_IujL4gJ1xsMQHmJwnv4HQfjyS0s0imbMfXrKTiOOlod7O2d2mUJxlzyjC8NrtC0RACWzK7y90p4AAKsOoelwvihBtm0y0LlIaTRMYU9h_BhZUFo4q_SHkw" TargetMode="External"/><Relationship Id="rId11" Type="http://schemas.openxmlformats.org/officeDocument/2006/relationships/image" Target="../media/image4.jpeg"/><Relationship Id="rId5" Type="http://schemas.openxmlformats.org/officeDocument/2006/relationships/hyperlink" Target="https://www.facebook.com/506945536102551/photos/988817374582029/" TargetMode="External"/><Relationship Id="rId10" Type="http://schemas.openxmlformats.org/officeDocument/2006/relationships/image" Target="../media/image3.jpeg"/><Relationship Id="rId4" Type="http://schemas.openxmlformats.org/officeDocument/2006/relationships/image" Target="../media/image50.png"/><Relationship Id="rId9" Type="http://schemas.openxmlformats.org/officeDocument/2006/relationships/hyperlink" Target="https://twitter.com/CEDEUC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juntadeandalucia.es/economiayconocimiento/sgui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oleObject" Target="../embeddings/oleObject2.bin"/><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comments" Target="../comments/comment1.xml"/><Relationship Id="rId4" Type="http://schemas.openxmlformats.org/officeDocument/2006/relationships/image" Target="../media/image9.pn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6.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4071942"/>
            <a:ext cx="7772400" cy="1199704"/>
          </a:xfrm>
        </p:spPr>
        <p:txBody>
          <a:bodyPr/>
          <a:lstStyle/>
          <a:p>
            <a:r>
              <a:rPr lang="es-ES" sz="2800" dirty="0">
                <a:solidFill>
                  <a:schemeClr val="tx1"/>
                </a:solidFill>
                <a:latin typeface="Berlin Sans FB Demi" panose="020E0802020502020306" pitchFamily="34" charset="0"/>
              </a:rPr>
              <a:t>BIENVENIDOS</a:t>
            </a:r>
            <a:endParaRPr lang="es-ES" dirty="0">
              <a:latin typeface="Berlin Sans FB Demi" panose="020E0802020502020306" pitchFamily="34" charset="0"/>
            </a:endParaRPr>
          </a:p>
        </p:txBody>
      </p:sp>
      <p:sp>
        <p:nvSpPr>
          <p:cNvPr id="2" name="1 Título"/>
          <p:cNvSpPr>
            <a:spLocks noGrp="1"/>
          </p:cNvSpPr>
          <p:nvPr>
            <p:ph type="ctrTitle"/>
          </p:nvPr>
        </p:nvSpPr>
        <p:spPr>
          <a:xfrm>
            <a:off x="467544" y="734433"/>
            <a:ext cx="7961538" cy="2603077"/>
          </a:xfrm>
        </p:spPr>
        <p:txBody>
          <a:bodyPr>
            <a:normAutofit/>
          </a:bodyPr>
          <a:lstStyle/>
          <a:p>
            <a:br>
              <a:rPr lang="es-ES" sz="3600" b="1" dirty="0">
                <a:solidFill>
                  <a:schemeClr val="bg1"/>
                </a:solidFill>
              </a:rPr>
            </a:br>
            <a:r>
              <a:rPr lang="es-ES" sz="3600" b="1" dirty="0">
                <a:solidFill>
                  <a:schemeClr val="bg1"/>
                </a:solidFill>
              </a:rPr>
              <a:t>Facultad de DERECHO Y CIENCIAS ECONÓMICAS Y EMPRESARIALES</a:t>
            </a:r>
          </a:p>
        </p:txBody>
      </p:sp>
      <p:sp>
        <p:nvSpPr>
          <p:cNvPr id="6" name="Text Box 5"/>
          <p:cNvSpPr txBox="1">
            <a:spLocks noChangeArrowheads="1"/>
          </p:cNvSpPr>
          <p:nvPr/>
        </p:nvSpPr>
        <p:spPr bwMode="auto">
          <a:xfrm>
            <a:off x="2483768" y="5715016"/>
            <a:ext cx="4536504" cy="830997"/>
          </a:xfrm>
          <a:prstGeom prst="rect">
            <a:avLst/>
          </a:prstGeom>
          <a:noFill/>
          <a:ln w="9525">
            <a:noFill/>
            <a:miter lim="800000"/>
            <a:headEnd/>
            <a:tailEnd/>
          </a:ln>
          <a:effectLst/>
        </p:spPr>
        <p:txBody>
          <a:bodyPr wrap="square">
            <a:spAutoFit/>
          </a:bodyPr>
          <a:lstStyle/>
          <a:p>
            <a:pPr algn="ctr">
              <a:spcBef>
                <a:spcPct val="50000"/>
              </a:spcBef>
            </a:pPr>
            <a:r>
              <a:rPr lang="es-ES_tradnl" sz="2400" dirty="0"/>
              <a:t>Decanato Facultad de Derecho y CC. Económicas y Empresariales</a:t>
            </a:r>
            <a:endParaRPr lang="es-ES" sz="2400"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 name="bensound-creativeminds">
            <a:hlinkClick r:id="" action="ppaction://media"/>
            <a:extLst>
              <a:ext uri="{FF2B5EF4-FFF2-40B4-BE49-F238E27FC236}">
                <a16:creationId xmlns:a16="http://schemas.microsoft.com/office/drawing/2014/main" id="{D0790A59-803C-4D7A-8AF5-684001EBFC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9548" y="5701278"/>
            <a:ext cx="609600" cy="609600"/>
          </a:xfrm>
          <a:prstGeom prst="rect">
            <a:avLst/>
          </a:prstGeom>
        </p:spPr>
      </p:pic>
      <p:pic>
        <p:nvPicPr>
          <p:cNvPr id="9" name="Picture 5" descr="Escudo negro 1"/>
          <p:cNvPicPr>
            <a:picLocks noChangeAspect="1" noChangeArrowheads="1"/>
          </p:cNvPicPr>
          <p:nvPr/>
        </p:nvPicPr>
        <p:blipFill>
          <a:blip r:embed="rId5" cstate="print"/>
          <a:srcRect/>
          <a:stretch>
            <a:fillRect/>
          </a:stretch>
        </p:blipFill>
        <p:spPr bwMode="auto">
          <a:xfrm>
            <a:off x="8143900" y="5786454"/>
            <a:ext cx="793748" cy="793748"/>
          </a:xfrm>
          <a:prstGeom prst="rect">
            <a:avLst/>
          </a:prstGeom>
          <a:noFill/>
          <a:ln w="9525">
            <a:noFill/>
            <a:miter lim="800000"/>
            <a:headEnd/>
            <a:tailEnd/>
          </a:ln>
        </p:spPr>
      </p:pic>
      <p:pic>
        <p:nvPicPr>
          <p:cNvPr id="10" name="Picture 4" descr="logoFINAL"/>
          <p:cNvPicPr>
            <a:picLocks noChangeAspect="1" noChangeArrowheads="1"/>
          </p:cNvPicPr>
          <p:nvPr/>
        </p:nvPicPr>
        <p:blipFill>
          <a:blip r:embed="rId6" cstate="print"/>
          <a:srcRect/>
          <a:stretch>
            <a:fillRect/>
          </a:stretch>
        </p:blipFill>
        <p:spPr bwMode="auto">
          <a:xfrm>
            <a:off x="7072330" y="5715016"/>
            <a:ext cx="948163" cy="928670"/>
          </a:xfrm>
          <a:prstGeom prst="rect">
            <a:avLst/>
          </a:prstGeom>
          <a:noFill/>
          <a:ln w="9525">
            <a:noFill/>
            <a:miter lim="800000"/>
            <a:headEnd/>
            <a:tailEnd/>
          </a:ln>
        </p:spPr>
      </p:pic>
      <p:pic>
        <p:nvPicPr>
          <p:cNvPr id="4" name="Picture 4" descr="uco"/>
          <p:cNvPicPr>
            <a:picLocks noChangeAspect="1" noChangeArrowheads="1"/>
          </p:cNvPicPr>
          <p:nvPr/>
        </p:nvPicPr>
        <p:blipFill>
          <a:blip r:embed="rId7"/>
          <a:srcRect/>
          <a:stretch>
            <a:fillRect/>
          </a:stretch>
        </p:blipFill>
        <p:spPr bwMode="auto">
          <a:xfrm>
            <a:off x="328676" y="5451938"/>
            <a:ext cx="1985542" cy="106656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78318" y="188913"/>
            <a:ext cx="7858178" cy="575791"/>
          </a:xfrm>
        </p:spPr>
        <p:txBody>
          <a:bodyPr>
            <a:noAutofit/>
          </a:bodyPr>
          <a:lstStyle/>
          <a:p>
            <a:r>
              <a:rPr lang="es-ES" sz="2400" b="1" dirty="0">
                <a:solidFill>
                  <a:srgbClr val="83031E"/>
                </a:solidFill>
              </a:rPr>
              <a:t>GRADO EN ADMINISTRACIÓN  Y DIRECCIÓN DE EMPRESAS</a:t>
            </a:r>
          </a:p>
        </p:txBody>
      </p:sp>
      <p:sp>
        <p:nvSpPr>
          <p:cNvPr id="30723" name="Text Box 3"/>
          <p:cNvSpPr txBox="1">
            <a:spLocks noChangeArrowheads="1"/>
          </p:cNvSpPr>
          <p:nvPr/>
        </p:nvSpPr>
        <p:spPr bwMode="auto">
          <a:xfrm>
            <a:off x="107504" y="1026591"/>
            <a:ext cx="8496943" cy="4708981"/>
          </a:xfrm>
          <a:prstGeom prst="rect">
            <a:avLst/>
          </a:prstGeom>
          <a:noFill/>
          <a:ln w="9525">
            <a:noFill/>
            <a:miter lim="800000"/>
            <a:headEnd/>
            <a:tailEnd/>
          </a:ln>
          <a:effectLst/>
        </p:spPr>
        <p:txBody>
          <a:bodyPr wrap="square">
            <a:spAutoFit/>
          </a:bodyPr>
          <a:lstStyle/>
          <a:p>
            <a:pPr algn="just">
              <a:spcBef>
                <a:spcPct val="50000"/>
              </a:spcBef>
            </a:pPr>
            <a:r>
              <a:rPr lang="es-ES" sz="2000" dirty="0"/>
              <a:t>Carga lectiva total de  240</a:t>
            </a:r>
            <a:r>
              <a:rPr lang="es-ES_tradnl" sz="2000" dirty="0"/>
              <a:t> créditos (4 cursos). En esta formación es recomendable realizar prácticas de empresa que le permitan al alumno utilizar los conocimientos aprendidos en organizaciones empresariales. Este es un grado que ofrece un gran número de salidas profesionales en empresas privadas, como profesional independiente o en la Administración pública.</a:t>
            </a:r>
          </a:p>
          <a:p>
            <a:pPr algn="just"/>
            <a:endParaRPr lang="es-ES_tradnl" sz="2000" dirty="0"/>
          </a:p>
          <a:p>
            <a:pPr marL="342900" indent="-342900" algn="just">
              <a:buFont typeface="Arial" panose="020B0604020202020204" pitchFamily="34" charset="0"/>
              <a:buChar char="•"/>
            </a:pPr>
            <a:r>
              <a:rPr lang="es-ES_tradnl" sz="2000" b="1" i="1" u="sng" dirty="0"/>
              <a:t>La empresa privada</a:t>
            </a:r>
            <a:r>
              <a:rPr lang="es-ES_tradnl" sz="2000" dirty="0"/>
              <a:t>, llevando tanto labores de gerencia y planificación o como conociendo los mecanismos para la creación de tu propia empresa o negocio</a:t>
            </a:r>
          </a:p>
          <a:p>
            <a:pPr marL="342900" indent="-342900" algn="just">
              <a:buFont typeface="Arial" panose="020B0604020202020204" pitchFamily="34" charset="0"/>
              <a:buChar char="•"/>
            </a:pPr>
            <a:endParaRPr lang="es-ES_tradnl" sz="2000" dirty="0"/>
          </a:p>
          <a:p>
            <a:pPr marL="342900" indent="-342900" algn="just">
              <a:buFont typeface="Arial" panose="020B0604020202020204" pitchFamily="34" charset="0"/>
              <a:buChar char="•"/>
            </a:pPr>
            <a:r>
              <a:rPr lang="es-ES_tradnl" sz="2000" b="1" i="1" u="sng" dirty="0"/>
              <a:t>Profesionales ejerciendo labores de asesoría, consultoría, auditoría,</a:t>
            </a:r>
            <a:r>
              <a:rPr lang="es-ES_tradnl" sz="2000" b="1" i="1" dirty="0"/>
              <a:t> </a:t>
            </a:r>
            <a:r>
              <a:rPr lang="es-ES_tradnl" sz="2000" i="1" dirty="0"/>
              <a:t>tanto como asalariados o como profesionales independientes.</a:t>
            </a:r>
            <a:endParaRPr lang="es-ES_tradnl" sz="2000" dirty="0"/>
          </a:p>
          <a:p>
            <a:pPr marL="342900" indent="-342900" algn="just">
              <a:buFont typeface="Arial" panose="020B0604020202020204" pitchFamily="34" charset="0"/>
              <a:buChar char="•"/>
            </a:pPr>
            <a:endParaRPr lang="es-ES_tradnl" sz="2000" dirty="0"/>
          </a:p>
          <a:p>
            <a:pPr marL="342900" indent="-342900" algn="just">
              <a:buFont typeface="Arial" panose="020B0604020202020204" pitchFamily="34" charset="0"/>
              <a:buChar char="•"/>
            </a:pPr>
            <a:r>
              <a:rPr lang="es-ES_tradnl" sz="2000" b="1" i="1" u="sng" dirty="0"/>
              <a:t>Administración pública</a:t>
            </a:r>
            <a:r>
              <a:rPr lang="es-ES_tradnl" sz="2000" b="1" i="1" dirty="0"/>
              <a:t> </a:t>
            </a:r>
            <a:r>
              <a:rPr lang="es-ES_tradnl" sz="2000" dirty="0"/>
              <a:t>se demanda esta titulación en puestos técnicos de la Administración del Estado, Comunidades Autónomas, Ayuntamientos y Empresas Públicas.</a:t>
            </a:r>
            <a:endParaRPr lang="es-ES" sz="2000" dirty="0"/>
          </a:p>
        </p:txBody>
      </p:sp>
      <p:pic>
        <p:nvPicPr>
          <p:cNvPr id="30724" name="Picture 4" descr="logoFINAL"/>
          <p:cNvPicPr>
            <a:picLocks noChangeAspect="1" noChangeArrowheads="1"/>
          </p:cNvPicPr>
          <p:nvPr/>
        </p:nvPicPr>
        <p:blipFill>
          <a:blip r:embed="rId2" cstate="print"/>
          <a:srcRect/>
          <a:stretch>
            <a:fillRect/>
          </a:stretch>
        </p:blipFill>
        <p:spPr bwMode="auto">
          <a:xfrm>
            <a:off x="251520" y="142852"/>
            <a:ext cx="1000132" cy="920652"/>
          </a:xfrm>
          <a:prstGeom prst="rect">
            <a:avLst/>
          </a:prstGeom>
          <a:noFill/>
          <a:ln w="9525">
            <a:noFill/>
            <a:miter lim="800000"/>
            <a:headEnd/>
            <a:tailEnd/>
          </a:ln>
        </p:spPr>
      </p:pic>
      <p:pic>
        <p:nvPicPr>
          <p:cNvPr id="11" name="Picture 7" descr="uco"/>
          <p:cNvPicPr>
            <a:picLocks noChangeAspect="1" noChangeArrowheads="1"/>
          </p:cNvPicPr>
          <p:nvPr/>
        </p:nvPicPr>
        <p:blipFill>
          <a:blip r:embed="rId3"/>
          <a:srcRect/>
          <a:stretch>
            <a:fillRect/>
          </a:stretch>
        </p:blipFill>
        <p:spPr bwMode="auto">
          <a:xfrm>
            <a:off x="7164288" y="5733256"/>
            <a:ext cx="1497231" cy="78106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anim calcmode="lin" valueType="num">
                                      <p:cBhvr>
                                        <p:cTn id="7"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0723">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0723">
                                            <p:txEl>
                                              <p:pRg st="6" end="6"/>
                                            </p:txEl>
                                          </p:spTgt>
                                        </p:tgtEl>
                                        <p:attrNameLst>
                                          <p:attrName>style.visibility</p:attrName>
                                        </p:attrNameLst>
                                      </p:cBhvr>
                                      <p:to>
                                        <p:strVal val="visible"/>
                                      </p:to>
                                    </p:set>
                                    <p:anim calcmode="lin" valueType="num">
                                      <p:cBhvr>
                                        <p:cTn id="12" dur="500" fill="hold"/>
                                        <p:tgtEl>
                                          <p:spTgt spid="30723">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30723">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256725" y="537238"/>
            <a:ext cx="5040560" cy="646331"/>
          </a:xfrm>
          <a:prstGeom prst="rect">
            <a:avLst/>
          </a:prstGeom>
          <a:solidFill>
            <a:schemeClr val="bg2"/>
          </a:solidFill>
          <a:ln w="9525">
            <a:noFill/>
            <a:miter lim="800000"/>
            <a:headEnd/>
            <a:tailEnd/>
          </a:ln>
        </p:spPr>
        <p:txBody>
          <a:bodyPr wrap="square">
            <a:spAutoFit/>
          </a:bodyPr>
          <a:lstStyle/>
          <a:p>
            <a:pPr algn="ctr">
              <a:spcBef>
                <a:spcPct val="50000"/>
              </a:spcBef>
            </a:pPr>
            <a:r>
              <a:rPr lang="es-ES" b="1" u="sng" dirty="0"/>
              <a:t>ITINERARIO CONJUNTO DE DERECHO  Y ADMINISTRACIÓN DE EMPRESAS (5,5 AÑOS)</a:t>
            </a:r>
          </a:p>
        </p:txBody>
      </p:sp>
      <p:pic>
        <p:nvPicPr>
          <p:cNvPr id="29700" name="Picture 4" descr="logoFINAL"/>
          <p:cNvPicPr>
            <a:picLocks noChangeAspect="1" noChangeArrowheads="1"/>
          </p:cNvPicPr>
          <p:nvPr/>
        </p:nvPicPr>
        <p:blipFill>
          <a:blip r:embed="rId2"/>
          <a:srcRect/>
          <a:stretch>
            <a:fillRect/>
          </a:stretch>
        </p:blipFill>
        <p:spPr bwMode="auto">
          <a:xfrm>
            <a:off x="1860528" y="225507"/>
            <a:ext cx="1199304" cy="1174648"/>
          </a:xfrm>
          <a:prstGeom prst="rect">
            <a:avLst/>
          </a:prstGeom>
          <a:noFill/>
          <a:ln w="9525">
            <a:noFill/>
            <a:miter lim="800000"/>
            <a:headEnd/>
            <a:tailEnd/>
          </a:ln>
        </p:spPr>
      </p:pic>
      <p:pic>
        <p:nvPicPr>
          <p:cNvPr id="29701" name="Picture 5" descr="Escudo negro 1"/>
          <p:cNvPicPr>
            <a:picLocks noChangeAspect="1" noChangeArrowheads="1"/>
          </p:cNvPicPr>
          <p:nvPr/>
        </p:nvPicPr>
        <p:blipFill>
          <a:blip r:embed="rId3"/>
          <a:srcRect/>
          <a:stretch>
            <a:fillRect/>
          </a:stretch>
        </p:blipFill>
        <p:spPr bwMode="auto">
          <a:xfrm>
            <a:off x="428596" y="320655"/>
            <a:ext cx="1079500" cy="1079500"/>
          </a:xfrm>
          <a:prstGeom prst="rect">
            <a:avLst/>
          </a:prstGeom>
          <a:noFill/>
          <a:ln w="9525">
            <a:noFill/>
            <a:miter lim="800000"/>
            <a:headEnd/>
            <a:tailEnd/>
          </a:ln>
        </p:spPr>
      </p:pic>
      <p:sp>
        <p:nvSpPr>
          <p:cNvPr id="29702" name="AutoShape 6"/>
          <p:cNvSpPr>
            <a:spLocks noChangeArrowheads="1"/>
          </p:cNvSpPr>
          <p:nvPr/>
        </p:nvSpPr>
        <p:spPr bwMode="auto">
          <a:xfrm>
            <a:off x="1508096" y="680223"/>
            <a:ext cx="360362" cy="360363"/>
          </a:xfrm>
          <a:prstGeom prst="plus">
            <a:avLst>
              <a:gd name="adj" fmla="val 25000"/>
            </a:avLst>
          </a:prstGeom>
          <a:solidFill>
            <a:srgbClr val="FF9999"/>
          </a:solidFill>
          <a:ln w="9525">
            <a:solidFill>
              <a:schemeClr val="tx1"/>
            </a:solidFill>
            <a:miter lim="800000"/>
            <a:headEnd/>
            <a:tailEnd/>
          </a:ln>
        </p:spPr>
        <p:txBody>
          <a:bodyPr wrap="none" anchor="ctr"/>
          <a:lstStyle/>
          <a:p>
            <a:endParaRPr lang="es-ES"/>
          </a:p>
        </p:txBody>
      </p:sp>
      <p:graphicFrame>
        <p:nvGraphicFramePr>
          <p:cNvPr id="3" name="Diagrama 2"/>
          <p:cNvGraphicFramePr/>
          <p:nvPr>
            <p:extLst>
              <p:ext uri="{D42A27DB-BD31-4B8C-83A1-F6EECF244321}">
                <p14:modId xmlns:p14="http://schemas.microsoft.com/office/powerpoint/2010/main" val="3611454170"/>
              </p:ext>
            </p:extLst>
          </p:nvPr>
        </p:nvGraphicFramePr>
        <p:xfrm>
          <a:off x="444506" y="1412776"/>
          <a:ext cx="6646616" cy="2083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444506" y="3560891"/>
            <a:ext cx="2127180" cy="2585323"/>
          </a:xfrm>
          <a:prstGeom prst="rect">
            <a:avLst/>
          </a:prstGeom>
          <a:noFill/>
        </p:spPr>
        <p:txBody>
          <a:bodyPr wrap="square" rtlCol="0">
            <a:spAutoFit/>
          </a:bodyPr>
          <a:lstStyle/>
          <a:p>
            <a:pPr marL="285750" indent="-285750">
              <a:buFont typeface="Wingdings" pitchFamily="2" charset="2"/>
              <a:buChar char="q"/>
            </a:pPr>
            <a:r>
              <a:rPr lang="es-ES" dirty="0"/>
              <a:t>Constitucional</a:t>
            </a:r>
          </a:p>
          <a:p>
            <a:pPr marL="285750" indent="-285750">
              <a:buFont typeface="Wingdings" pitchFamily="2" charset="2"/>
              <a:buChar char="q"/>
            </a:pPr>
            <a:r>
              <a:rPr lang="es-ES" dirty="0"/>
              <a:t>Penal</a:t>
            </a:r>
          </a:p>
          <a:p>
            <a:pPr marL="285750" indent="-285750">
              <a:buFont typeface="Wingdings" pitchFamily="2" charset="2"/>
              <a:buChar char="q"/>
            </a:pPr>
            <a:r>
              <a:rPr lang="es-ES" dirty="0"/>
              <a:t>Administrativo</a:t>
            </a:r>
          </a:p>
          <a:p>
            <a:pPr marL="285750" indent="-285750">
              <a:buFont typeface="Wingdings" pitchFamily="2" charset="2"/>
              <a:buChar char="q"/>
            </a:pPr>
            <a:r>
              <a:rPr lang="es-ES" dirty="0"/>
              <a:t>Internacional Público</a:t>
            </a:r>
          </a:p>
          <a:p>
            <a:pPr marL="285750" indent="-285750">
              <a:buFont typeface="Wingdings" pitchFamily="2" charset="2"/>
              <a:buChar char="q"/>
            </a:pPr>
            <a:r>
              <a:rPr lang="es-ES" dirty="0"/>
              <a:t>Tributario</a:t>
            </a:r>
          </a:p>
          <a:p>
            <a:pPr marL="285750" indent="-285750">
              <a:buFont typeface="Wingdings" pitchFamily="2" charset="2"/>
              <a:buChar char="q"/>
            </a:pPr>
            <a:r>
              <a:rPr lang="es-ES" dirty="0"/>
              <a:t>D. Unión Europea</a:t>
            </a:r>
          </a:p>
          <a:p>
            <a:pPr marL="285750" indent="-285750">
              <a:buFont typeface="Wingdings" pitchFamily="2" charset="2"/>
              <a:buChar char="q"/>
            </a:pPr>
            <a:r>
              <a:rPr lang="es-ES" dirty="0"/>
              <a:t>Seguridad Social</a:t>
            </a:r>
          </a:p>
          <a:p>
            <a:pPr marL="285750" indent="-285750">
              <a:buFont typeface="Wingdings" pitchFamily="2" charset="2"/>
              <a:buChar char="q"/>
            </a:pPr>
            <a:r>
              <a:rPr lang="es-ES" dirty="0"/>
              <a:t>D. Trabajo</a:t>
            </a:r>
          </a:p>
        </p:txBody>
      </p:sp>
      <p:sp>
        <p:nvSpPr>
          <p:cNvPr id="5" name="CuadroTexto 4"/>
          <p:cNvSpPr txBox="1"/>
          <p:nvPr/>
        </p:nvSpPr>
        <p:spPr>
          <a:xfrm>
            <a:off x="4010322" y="3693375"/>
            <a:ext cx="1766683" cy="2308324"/>
          </a:xfrm>
          <a:prstGeom prst="rect">
            <a:avLst/>
          </a:prstGeom>
          <a:noFill/>
        </p:spPr>
        <p:txBody>
          <a:bodyPr wrap="square" rtlCol="0">
            <a:spAutoFit/>
          </a:bodyPr>
          <a:lstStyle/>
          <a:p>
            <a:pPr marL="285750" indent="-285750">
              <a:buFont typeface="Wingdings" pitchFamily="2" charset="2"/>
              <a:buChar char="q"/>
            </a:pPr>
            <a:r>
              <a:rPr lang="es-ES" dirty="0"/>
              <a:t>Civil</a:t>
            </a:r>
          </a:p>
          <a:p>
            <a:pPr marL="285750" indent="-285750">
              <a:buFont typeface="Wingdings" pitchFamily="2" charset="2"/>
              <a:buChar char="q"/>
            </a:pPr>
            <a:r>
              <a:rPr lang="es-ES" dirty="0"/>
              <a:t>Contratos</a:t>
            </a:r>
          </a:p>
          <a:p>
            <a:pPr marL="285750" indent="-285750">
              <a:buFont typeface="Wingdings" pitchFamily="2" charset="2"/>
              <a:buChar char="q"/>
            </a:pPr>
            <a:r>
              <a:rPr lang="es-ES" dirty="0"/>
              <a:t>D. Real</a:t>
            </a:r>
          </a:p>
          <a:p>
            <a:pPr marL="285750" indent="-285750">
              <a:buFont typeface="Wingdings" pitchFamily="2" charset="2"/>
              <a:buChar char="q"/>
            </a:pPr>
            <a:r>
              <a:rPr lang="es-ES" dirty="0"/>
              <a:t>Familia y Sucesiones</a:t>
            </a:r>
          </a:p>
          <a:p>
            <a:pPr marL="285750" indent="-285750">
              <a:buFont typeface="Wingdings" pitchFamily="2" charset="2"/>
              <a:buChar char="q"/>
            </a:pPr>
            <a:r>
              <a:rPr lang="es-ES" dirty="0"/>
              <a:t>Sociedades</a:t>
            </a:r>
          </a:p>
          <a:p>
            <a:pPr marL="285750" indent="-285750">
              <a:buFont typeface="Wingdings" pitchFamily="2" charset="2"/>
              <a:buChar char="q"/>
            </a:pPr>
            <a:r>
              <a:rPr lang="es-ES" dirty="0"/>
              <a:t>Mercantil</a:t>
            </a:r>
          </a:p>
          <a:p>
            <a:pPr marL="285750" indent="-285750">
              <a:buFont typeface="Wingdings" pitchFamily="2" charset="2"/>
              <a:buChar char="q"/>
            </a:pPr>
            <a:r>
              <a:rPr lang="es-ES" dirty="0"/>
              <a:t>Internacional</a:t>
            </a:r>
          </a:p>
        </p:txBody>
      </p:sp>
      <p:grpSp>
        <p:nvGrpSpPr>
          <p:cNvPr id="6" name="5 Grupo"/>
          <p:cNvGrpSpPr/>
          <p:nvPr/>
        </p:nvGrpSpPr>
        <p:grpSpPr>
          <a:xfrm>
            <a:off x="6498364" y="2953136"/>
            <a:ext cx="2132477" cy="3192706"/>
            <a:chOff x="5932681" y="1858060"/>
            <a:chExt cx="2853920" cy="3909634"/>
          </a:xfrm>
        </p:grpSpPr>
        <p:sp>
          <p:nvSpPr>
            <p:cNvPr id="11" name="10 Rectángulo"/>
            <p:cNvSpPr/>
            <p:nvPr/>
          </p:nvSpPr>
          <p:spPr>
            <a:xfrm>
              <a:off x="5932681" y="1997585"/>
              <a:ext cx="209654" cy="20965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2" name="11 Grupo"/>
            <p:cNvGrpSpPr/>
            <p:nvPr/>
          </p:nvGrpSpPr>
          <p:grpSpPr>
            <a:xfrm>
              <a:off x="6132455" y="1858060"/>
              <a:ext cx="2654146" cy="488704"/>
              <a:chOff x="920158" y="1078438"/>
              <a:chExt cx="2654146" cy="488704"/>
            </a:xfrm>
          </p:grpSpPr>
          <p:sp>
            <p:nvSpPr>
              <p:cNvPr id="41" name="40 Rectángulo"/>
              <p:cNvSpPr/>
              <p:nvPr/>
            </p:nvSpPr>
            <p:spPr>
              <a:xfrm>
                <a:off x="920158" y="1078438"/>
                <a:ext cx="2654146" cy="488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41 Rectángulo"/>
              <p:cNvSpPr/>
              <p:nvPr/>
            </p:nvSpPr>
            <p:spPr>
              <a:xfrm>
                <a:off x="920158" y="1078438"/>
                <a:ext cx="2654146" cy="4887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Organización de empresas</a:t>
                </a:r>
              </a:p>
            </p:txBody>
          </p:sp>
        </p:grpSp>
        <p:sp>
          <p:nvSpPr>
            <p:cNvPr id="13" name="12 Rectángulo"/>
            <p:cNvSpPr/>
            <p:nvPr/>
          </p:nvSpPr>
          <p:spPr>
            <a:xfrm>
              <a:off x="5932681" y="2486289"/>
              <a:ext cx="209654" cy="20965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4" name="13 Grupo"/>
            <p:cNvGrpSpPr/>
            <p:nvPr/>
          </p:nvGrpSpPr>
          <p:grpSpPr>
            <a:xfrm>
              <a:off x="6132455" y="2346764"/>
              <a:ext cx="2654146" cy="488704"/>
              <a:chOff x="920158" y="1567142"/>
              <a:chExt cx="2654146" cy="488704"/>
            </a:xfrm>
          </p:grpSpPr>
          <p:sp>
            <p:nvSpPr>
              <p:cNvPr id="39" name="38 Rectángulo"/>
              <p:cNvSpPr/>
              <p:nvPr/>
            </p:nvSpPr>
            <p:spPr>
              <a:xfrm>
                <a:off x="920158" y="1567142"/>
                <a:ext cx="2654146" cy="488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39 Rectángulo"/>
              <p:cNvSpPr/>
              <p:nvPr/>
            </p:nvSpPr>
            <p:spPr>
              <a:xfrm>
                <a:off x="920158" y="1567142"/>
                <a:ext cx="2654146" cy="4887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Estadística</a:t>
                </a:r>
              </a:p>
            </p:txBody>
          </p:sp>
        </p:grpSp>
        <p:sp>
          <p:nvSpPr>
            <p:cNvPr id="15" name="14 Rectángulo"/>
            <p:cNvSpPr/>
            <p:nvPr/>
          </p:nvSpPr>
          <p:spPr>
            <a:xfrm>
              <a:off x="5932681" y="2974994"/>
              <a:ext cx="209654" cy="20965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6" name="15 Grupo"/>
            <p:cNvGrpSpPr/>
            <p:nvPr/>
          </p:nvGrpSpPr>
          <p:grpSpPr>
            <a:xfrm>
              <a:off x="6132455" y="2835469"/>
              <a:ext cx="2654146" cy="488704"/>
              <a:chOff x="920158" y="2055847"/>
              <a:chExt cx="2654146" cy="488704"/>
            </a:xfrm>
          </p:grpSpPr>
          <p:sp>
            <p:nvSpPr>
              <p:cNvPr id="37" name="36 Rectángulo"/>
              <p:cNvSpPr/>
              <p:nvPr/>
            </p:nvSpPr>
            <p:spPr>
              <a:xfrm>
                <a:off x="920158" y="2055847"/>
                <a:ext cx="2654146" cy="488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37 Rectángulo"/>
              <p:cNvSpPr/>
              <p:nvPr/>
            </p:nvSpPr>
            <p:spPr>
              <a:xfrm>
                <a:off x="920158" y="2055847"/>
                <a:ext cx="2654146" cy="4887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Economía</a:t>
                </a:r>
              </a:p>
            </p:txBody>
          </p:sp>
        </p:grpSp>
        <p:sp>
          <p:nvSpPr>
            <p:cNvPr id="17" name="16 Rectángulo"/>
            <p:cNvSpPr/>
            <p:nvPr/>
          </p:nvSpPr>
          <p:spPr>
            <a:xfrm>
              <a:off x="5932681" y="3463698"/>
              <a:ext cx="209654" cy="20965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8" name="17 Grupo"/>
            <p:cNvGrpSpPr/>
            <p:nvPr/>
          </p:nvGrpSpPr>
          <p:grpSpPr>
            <a:xfrm>
              <a:off x="6132455" y="3324173"/>
              <a:ext cx="2654146" cy="488704"/>
              <a:chOff x="920158" y="2544551"/>
              <a:chExt cx="2654146" cy="488704"/>
            </a:xfrm>
          </p:grpSpPr>
          <p:sp>
            <p:nvSpPr>
              <p:cNvPr id="35" name="34 Rectángulo"/>
              <p:cNvSpPr/>
              <p:nvPr/>
            </p:nvSpPr>
            <p:spPr>
              <a:xfrm>
                <a:off x="920158" y="2544551"/>
                <a:ext cx="2654146" cy="488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35 Rectángulo"/>
              <p:cNvSpPr/>
              <p:nvPr/>
            </p:nvSpPr>
            <p:spPr>
              <a:xfrm>
                <a:off x="920158" y="2544551"/>
                <a:ext cx="2654146" cy="4887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Marketing</a:t>
                </a:r>
              </a:p>
            </p:txBody>
          </p:sp>
        </p:grpSp>
        <p:sp>
          <p:nvSpPr>
            <p:cNvPr id="19" name="18 Rectángulo"/>
            <p:cNvSpPr/>
            <p:nvPr/>
          </p:nvSpPr>
          <p:spPr>
            <a:xfrm>
              <a:off x="5932681" y="3952402"/>
              <a:ext cx="209654" cy="20965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0" name="19 Grupo"/>
            <p:cNvGrpSpPr/>
            <p:nvPr/>
          </p:nvGrpSpPr>
          <p:grpSpPr>
            <a:xfrm>
              <a:off x="6132455" y="3812877"/>
              <a:ext cx="2654146" cy="488704"/>
              <a:chOff x="920158" y="3033255"/>
              <a:chExt cx="2654146" cy="488704"/>
            </a:xfrm>
          </p:grpSpPr>
          <p:sp>
            <p:nvSpPr>
              <p:cNvPr id="33" name="32 Rectángulo"/>
              <p:cNvSpPr/>
              <p:nvPr/>
            </p:nvSpPr>
            <p:spPr>
              <a:xfrm>
                <a:off x="920158" y="3033255"/>
                <a:ext cx="2654146" cy="488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33 Rectángulo"/>
              <p:cNvSpPr/>
              <p:nvPr/>
            </p:nvSpPr>
            <p:spPr>
              <a:xfrm>
                <a:off x="920158" y="3033255"/>
                <a:ext cx="2654146" cy="4887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Dirección de Recursos humanos</a:t>
                </a:r>
              </a:p>
            </p:txBody>
          </p:sp>
        </p:grpSp>
        <p:sp>
          <p:nvSpPr>
            <p:cNvPr id="21" name="20 Rectángulo"/>
            <p:cNvSpPr/>
            <p:nvPr/>
          </p:nvSpPr>
          <p:spPr>
            <a:xfrm>
              <a:off x="5932681" y="4441107"/>
              <a:ext cx="209654" cy="20965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2" name="21 Grupo"/>
            <p:cNvGrpSpPr/>
            <p:nvPr/>
          </p:nvGrpSpPr>
          <p:grpSpPr>
            <a:xfrm>
              <a:off x="6132455" y="4301582"/>
              <a:ext cx="2654146" cy="488704"/>
              <a:chOff x="920158" y="3521960"/>
              <a:chExt cx="2654146" cy="488704"/>
            </a:xfrm>
          </p:grpSpPr>
          <p:sp>
            <p:nvSpPr>
              <p:cNvPr id="31" name="30 Rectángulo"/>
              <p:cNvSpPr/>
              <p:nvPr/>
            </p:nvSpPr>
            <p:spPr>
              <a:xfrm>
                <a:off x="920158" y="3521960"/>
                <a:ext cx="2654146" cy="488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31 Rectángulo"/>
              <p:cNvSpPr/>
              <p:nvPr/>
            </p:nvSpPr>
            <p:spPr>
              <a:xfrm>
                <a:off x="920158" y="3521960"/>
                <a:ext cx="2654146" cy="4887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Dirección estratégica</a:t>
                </a:r>
              </a:p>
            </p:txBody>
          </p:sp>
        </p:grpSp>
        <p:sp>
          <p:nvSpPr>
            <p:cNvPr id="23" name="22 Rectángulo"/>
            <p:cNvSpPr/>
            <p:nvPr/>
          </p:nvSpPr>
          <p:spPr>
            <a:xfrm>
              <a:off x="5932681" y="4929811"/>
              <a:ext cx="209654" cy="20965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4" name="23 Grupo"/>
            <p:cNvGrpSpPr/>
            <p:nvPr/>
          </p:nvGrpSpPr>
          <p:grpSpPr>
            <a:xfrm>
              <a:off x="6132455" y="4790286"/>
              <a:ext cx="2654146" cy="488704"/>
              <a:chOff x="920158" y="4010664"/>
              <a:chExt cx="2654146" cy="488704"/>
            </a:xfrm>
          </p:grpSpPr>
          <p:sp>
            <p:nvSpPr>
              <p:cNvPr id="29" name="28 Rectángulo"/>
              <p:cNvSpPr/>
              <p:nvPr/>
            </p:nvSpPr>
            <p:spPr>
              <a:xfrm>
                <a:off x="920158" y="4010664"/>
                <a:ext cx="2654146" cy="488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29 Rectángulo"/>
              <p:cNvSpPr/>
              <p:nvPr/>
            </p:nvSpPr>
            <p:spPr>
              <a:xfrm>
                <a:off x="920158" y="4010664"/>
                <a:ext cx="2654146" cy="4887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Auditoria</a:t>
                </a:r>
              </a:p>
            </p:txBody>
          </p:sp>
        </p:grpSp>
        <p:sp>
          <p:nvSpPr>
            <p:cNvPr id="25" name="24 Rectángulo"/>
            <p:cNvSpPr/>
            <p:nvPr/>
          </p:nvSpPr>
          <p:spPr>
            <a:xfrm>
              <a:off x="5932681" y="5418516"/>
              <a:ext cx="209654" cy="20965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6" name="25 Grupo"/>
            <p:cNvGrpSpPr/>
            <p:nvPr/>
          </p:nvGrpSpPr>
          <p:grpSpPr>
            <a:xfrm>
              <a:off x="6132455" y="5278990"/>
              <a:ext cx="2654146" cy="488704"/>
              <a:chOff x="920158" y="4499368"/>
              <a:chExt cx="2654146" cy="488704"/>
            </a:xfrm>
          </p:grpSpPr>
          <p:sp>
            <p:nvSpPr>
              <p:cNvPr id="27" name="26 Rectángulo"/>
              <p:cNvSpPr/>
              <p:nvPr/>
            </p:nvSpPr>
            <p:spPr>
              <a:xfrm>
                <a:off x="920158" y="4499368"/>
                <a:ext cx="2654146" cy="488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27 Rectángulo"/>
              <p:cNvSpPr/>
              <p:nvPr/>
            </p:nvSpPr>
            <p:spPr>
              <a:xfrm>
                <a:off x="920158" y="4499368"/>
                <a:ext cx="2654146" cy="4887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Finanzas y contabilidad</a:t>
                </a:r>
              </a:p>
            </p:txBody>
          </p:sp>
        </p:grpSp>
      </p:grpSp>
      <p:grpSp>
        <p:nvGrpSpPr>
          <p:cNvPr id="2" name="1 Grupo"/>
          <p:cNvGrpSpPr/>
          <p:nvPr/>
        </p:nvGrpSpPr>
        <p:grpSpPr>
          <a:xfrm>
            <a:off x="6732240" y="1631969"/>
            <a:ext cx="1333448" cy="888743"/>
            <a:chOff x="5830840" y="847321"/>
            <a:chExt cx="1333448" cy="888743"/>
          </a:xfrm>
        </p:grpSpPr>
        <p:sp>
          <p:nvSpPr>
            <p:cNvPr id="43" name="42 Rectángulo redondeado"/>
            <p:cNvSpPr/>
            <p:nvPr/>
          </p:nvSpPr>
          <p:spPr>
            <a:xfrm>
              <a:off x="5830840" y="847321"/>
              <a:ext cx="1200103" cy="7620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4" name="43 Grupo"/>
            <p:cNvGrpSpPr/>
            <p:nvPr/>
          </p:nvGrpSpPr>
          <p:grpSpPr>
            <a:xfrm>
              <a:off x="5964185" y="973999"/>
              <a:ext cx="1200103" cy="762065"/>
              <a:chOff x="1667397" y="146637"/>
              <a:chExt cx="1200103" cy="762065"/>
            </a:xfrm>
          </p:grpSpPr>
          <p:sp>
            <p:nvSpPr>
              <p:cNvPr id="45" name="44 Rectángulo redondeado"/>
              <p:cNvSpPr/>
              <p:nvPr/>
            </p:nvSpPr>
            <p:spPr>
              <a:xfrm>
                <a:off x="1667397" y="146637"/>
                <a:ext cx="1200103" cy="76206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45 Rectángulo"/>
              <p:cNvSpPr/>
              <p:nvPr/>
            </p:nvSpPr>
            <p:spPr>
              <a:xfrm>
                <a:off x="1689717" y="168957"/>
                <a:ext cx="1155463" cy="717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dirty="0"/>
                  <a:t>ADE</a:t>
                </a:r>
                <a:endParaRPr lang="es-ES" sz="2400" kern="1200" dirty="0"/>
              </a:p>
            </p:txBody>
          </p:sp>
        </p:grpSp>
      </p:grpSp>
      <p:pic>
        <p:nvPicPr>
          <p:cNvPr id="47" name="Picture 7" descr="uco"/>
          <p:cNvPicPr>
            <a:picLocks noChangeAspect="1" noChangeArrowheads="1"/>
          </p:cNvPicPr>
          <p:nvPr/>
        </p:nvPicPr>
        <p:blipFill>
          <a:blip r:embed="rId9"/>
          <a:srcRect/>
          <a:stretch>
            <a:fillRect/>
          </a:stretch>
        </p:blipFill>
        <p:spPr bwMode="auto">
          <a:xfrm>
            <a:off x="7706924" y="6103002"/>
            <a:ext cx="1114010" cy="581148"/>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7" descr="uco"/>
          <p:cNvPicPr>
            <a:picLocks noChangeAspect="1" noChangeArrowheads="1"/>
          </p:cNvPicPr>
          <p:nvPr/>
        </p:nvPicPr>
        <p:blipFill>
          <a:blip r:embed="rId2"/>
          <a:srcRect/>
          <a:stretch>
            <a:fillRect/>
          </a:stretch>
        </p:blipFill>
        <p:spPr bwMode="auto">
          <a:xfrm>
            <a:off x="7164288" y="5733256"/>
            <a:ext cx="1719340" cy="896932"/>
          </a:xfrm>
          <a:prstGeom prst="rect">
            <a:avLst/>
          </a:prstGeom>
          <a:noFill/>
          <a:ln w="9525">
            <a:noFill/>
            <a:miter lim="800000"/>
            <a:headEnd/>
            <a:tailEnd/>
          </a:ln>
        </p:spPr>
      </p:pic>
      <p:sp>
        <p:nvSpPr>
          <p:cNvPr id="8" name="Text Box 3"/>
          <p:cNvSpPr txBox="1">
            <a:spLocks noChangeArrowheads="1"/>
          </p:cNvSpPr>
          <p:nvPr/>
        </p:nvSpPr>
        <p:spPr bwMode="auto">
          <a:xfrm>
            <a:off x="3249465" y="737468"/>
            <a:ext cx="5040560" cy="646331"/>
          </a:xfrm>
          <a:prstGeom prst="rect">
            <a:avLst/>
          </a:prstGeom>
          <a:solidFill>
            <a:schemeClr val="bg2"/>
          </a:solidFill>
          <a:ln w="9525">
            <a:noFill/>
            <a:miter lim="800000"/>
            <a:headEnd/>
            <a:tailEnd/>
          </a:ln>
        </p:spPr>
        <p:txBody>
          <a:bodyPr wrap="square">
            <a:spAutoFit/>
          </a:bodyPr>
          <a:lstStyle/>
          <a:p>
            <a:pPr algn="ctr">
              <a:spcBef>
                <a:spcPct val="50000"/>
              </a:spcBef>
            </a:pPr>
            <a:r>
              <a:rPr lang="es-ES" b="1" u="sng" dirty="0"/>
              <a:t>ITINERARIO CONJUNTO DE DERECHO  Y ADMINISTRACIÓN DE EMPRESAS (5,5 AÑOS)</a:t>
            </a:r>
          </a:p>
        </p:txBody>
      </p:sp>
      <p:pic>
        <p:nvPicPr>
          <p:cNvPr id="9" name="Picture 4" descr="logoFINAL"/>
          <p:cNvPicPr>
            <a:picLocks noChangeAspect="1" noChangeArrowheads="1"/>
          </p:cNvPicPr>
          <p:nvPr/>
        </p:nvPicPr>
        <p:blipFill>
          <a:blip r:embed="rId3"/>
          <a:srcRect/>
          <a:stretch>
            <a:fillRect/>
          </a:stretch>
        </p:blipFill>
        <p:spPr bwMode="auto">
          <a:xfrm>
            <a:off x="1860528" y="473310"/>
            <a:ext cx="1199304" cy="1174648"/>
          </a:xfrm>
          <a:prstGeom prst="rect">
            <a:avLst/>
          </a:prstGeom>
          <a:noFill/>
          <a:ln w="9525">
            <a:noFill/>
            <a:miter lim="800000"/>
            <a:headEnd/>
            <a:tailEnd/>
          </a:ln>
        </p:spPr>
      </p:pic>
      <p:pic>
        <p:nvPicPr>
          <p:cNvPr id="10" name="Picture 5" descr="Escudo negro 1"/>
          <p:cNvPicPr>
            <a:picLocks noChangeAspect="1" noChangeArrowheads="1"/>
          </p:cNvPicPr>
          <p:nvPr/>
        </p:nvPicPr>
        <p:blipFill>
          <a:blip r:embed="rId4"/>
          <a:srcRect/>
          <a:stretch>
            <a:fillRect/>
          </a:stretch>
        </p:blipFill>
        <p:spPr bwMode="auto">
          <a:xfrm>
            <a:off x="428596" y="520884"/>
            <a:ext cx="1079500" cy="1079500"/>
          </a:xfrm>
          <a:prstGeom prst="rect">
            <a:avLst/>
          </a:prstGeom>
          <a:noFill/>
          <a:ln w="9525">
            <a:noFill/>
            <a:miter lim="800000"/>
            <a:headEnd/>
            <a:tailEnd/>
          </a:ln>
        </p:spPr>
      </p:pic>
      <p:sp>
        <p:nvSpPr>
          <p:cNvPr id="11" name="AutoShape 6"/>
          <p:cNvSpPr>
            <a:spLocks noChangeArrowheads="1"/>
          </p:cNvSpPr>
          <p:nvPr/>
        </p:nvSpPr>
        <p:spPr bwMode="auto">
          <a:xfrm>
            <a:off x="1508096" y="880452"/>
            <a:ext cx="360362" cy="360363"/>
          </a:xfrm>
          <a:prstGeom prst="plus">
            <a:avLst>
              <a:gd name="adj" fmla="val 25000"/>
            </a:avLst>
          </a:prstGeom>
          <a:solidFill>
            <a:srgbClr val="FF9999"/>
          </a:solidFill>
          <a:ln w="9525">
            <a:solidFill>
              <a:schemeClr val="tx1"/>
            </a:solidFill>
            <a:miter lim="800000"/>
            <a:headEnd/>
            <a:tailEnd/>
          </a:ln>
        </p:spPr>
        <p:txBody>
          <a:bodyPr wrap="none" anchor="ctr"/>
          <a:lstStyle/>
          <a:p>
            <a:endParaRPr lang="es-ES"/>
          </a:p>
        </p:txBody>
      </p:sp>
      <p:sp>
        <p:nvSpPr>
          <p:cNvPr id="12" name="Text Box 3"/>
          <p:cNvSpPr txBox="1">
            <a:spLocks noChangeArrowheads="1"/>
          </p:cNvSpPr>
          <p:nvPr/>
        </p:nvSpPr>
        <p:spPr bwMode="auto">
          <a:xfrm>
            <a:off x="428595" y="1772816"/>
            <a:ext cx="8175851" cy="4154984"/>
          </a:xfrm>
          <a:prstGeom prst="rect">
            <a:avLst/>
          </a:prstGeom>
          <a:noFill/>
          <a:ln w="9525">
            <a:noFill/>
            <a:miter lim="800000"/>
            <a:headEnd/>
            <a:tailEnd/>
          </a:ln>
          <a:effectLst/>
        </p:spPr>
        <p:txBody>
          <a:bodyPr wrap="square">
            <a:spAutoFit/>
          </a:bodyPr>
          <a:lstStyle/>
          <a:p>
            <a:pPr algn="just">
              <a:spcBef>
                <a:spcPct val="50000"/>
              </a:spcBef>
            </a:pPr>
            <a:r>
              <a:rPr lang="es-ES" sz="2400" dirty="0"/>
              <a:t>Carga lectiva total de  412</a:t>
            </a:r>
            <a:r>
              <a:rPr lang="es-ES_tradnl" sz="2400" dirty="0"/>
              <a:t> </a:t>
            </a:r>
            <a:r>
              <a:rPr lang="es-ES" sz="2400" dirty="0">
                <a:solidFill>
                  <a:prstClr val="black"/>
                </a:solidFill>
              </a:rPr>
              <a:t>créditos </a:t>
            </a:r>
            <a:r>
              <a:rPr lang="es-ES_tradnl" sz="2400" dirty="0"/>
              <a:t>(5,5 cursos). En esta formación es recomendable realizar prácticas de empresa que le permitan al alumno utilizar los conocimientos aprendidos en el ámbito jurídico y/o empresarial. </a:t>
            </a:r>
          </a:p>
          <a:p>
            <a:pPr algn="just"/>
            <a:endParaRPr lang="es-ES_tradnl" sz="2400" dirty="0"/>
          </a:p>
          <a:p>
            <a:pPr algn="just"/>
            <a:r>
              <a:rPr lang="es-ES_tradnl" sz="2400" dirty="0"/>
              <a:t>Una titulación que ofrece todas las salidas profesionales del Grado en Derecho y del Grado en ADE.</a:t>
            </a:r>
          </a:p>
          <a:p>
            <a:pPr algn="just"/>
            <a:endParaRPr lang="es-ES_tradnl" sz="2400" dirty="0"/>
          </a:p>
          <a:p>
            <a:pPr algn="just"/>
            <a:r>
              <a:rPr lang="es-ES_tradnl" sz="2400" dirty="0"/>
              <a:t>Además, con la actual planificación docente, se permite al estudiante que en 5 años pueda terminar completamente uno de los dos grados si lo desea.</a:t>
            </a:r>
          </a:p>
        </p:txBody>
      </p:sp>
    </p:spTree>
  </p:cSld>
  <p:clrMapOvr>
    <a:masterClrMapping/>
  </p:clrMapOvr>
  <mc:AlternateContent xmlns:mc="http://schemas.openxmlformats.org/markup-compatibility/2006" xmlns:p14="http://schemas.microsoft.com/office/powerpoint/2010/main">
    <mc:Choice Requires="p14">
      <p:transition spd="slow" p14:dur="3000" advClick="0" advTm="3000">
        <p:cover dir="ru"/>
      </p:transition>
    </mc:Choice>
    <mc:Fallback xmlns="">
      <p:transition spd="slow" advClick="0" advTm="3000">
        <p:cover dir="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7" descr="uco"/>
          <p:cNvPicPr>
            <a:picLocks noChangeAspect="1" noChangeArrowheads="1"/>
          </p:cNvPicPr>
          <p:nvPr/>
        </p:nvPicPr>
        <p:blipFill>
          <a:blip r:embed="rId2"/>
          <a:srcRect/>
          <a:stretch>
            <a:fillRect/>
          </a:stretch>
        </p:blipFill>
        <p:spPr bwMode="auto">
          <a:xfrm>
            <a:off x="7164288" y="5733256"/>
            <a:ext cx="1719340" cy="896932"/>
          </a:xfrm>
          <a:prstGeom prst="rect">
            <a:avLst/>
          </a:prstGeom>
          <a:noFill/>
          <a:ln w="9525">
            <a:noFill/>
            <a:miter lim="800000"/>
            <a:headEnd/>
            <a:tailEnd/>
          </a:ln>
        </p:spPr>
      </p:pic>
      <p:sp>
        <p:nvSpPr>
          <p:cNvPr id="8" name="Text Box 3"/>
          <p:cNvSpPr txBox="1">
            <a:spLocks noChangeArrowheads="1"/>
          </p:cNvSpPr>
          <p:nvPr/>
        </p:nvSpPr>
        <p:spPr bwMode="auto">
          <a:xfrm>
            <a:off x="3249465" y="737468"/>
            <a:ext cx="5040560" cy="646331"/>
          </a:xfrm>
          <a:prstGeom prst="rect">
            <a:avLst/>
          </a:prstGeom>
          <a:solidFill>
            <a:schemeClr val="bg2"/>
          </a:solidFill>
          <a:ln w="9525">
            <a:noFill/>
            <a:miter lim="800000"/>
            <a:headEnd/>
            <a:tailEnd/>
          </a:ln>
        </p:spPr>
        <p:txBody>
          <a:bodyPr wrap="square">
            <a:spAutoFit/>
          </a:bodyPr>
          <a:lstStyle/>
          <a:p>
            <a:pPr algn="ctr">
              <a:spcBef>
                <a:spcPct val="50000"/>
              </a:spcBef>
            </a:pPr>
            <a:r>
              <a:rPr lang="es-ES" b="1" u="sng" dirty="0">
                <a:solidFill>
                  <a:prstClr val="black"/>
                </a:solidFill>
              </a:rPr>
              <a:t>ITINERARIO CONJUNTO DE ADMINISTRACIÓN DE EMPRESAS E INGENIERÍA CIVIL (5 AÑOS)</a:t>
            </a:r>
          </a:p>
        </p:txBody>
      </p:sp>
      <p:pic>
        <p:nvPicPr>
          <p:cNvPr id="9" name="Picture 4" descr="logoFINAL"/>
          <p:cNvPicPr>
            <a:picLocks noChangeAspect="1" noChangeArrowheads="1"/>
          </p:cNvPicPr>
          <p:nvPr/>
        </p:nvPicPr>
        <p:blipFill>
          <a:blip r:embed="rId3"/>
          <a:srcRect/>
          <a:stretch>
            <a:fillRect/>
          </a:stretch>
        </p:blipFill>
        <p:spPr bwMode="auto">
          <a:xfrm>
            <a:off x="1860528" y="473310"/>
            <a:ext cx="1199304" cy="1174648"/>
          </a:xfrm>
          <a:prstGeom prst="rect">
            <a:avLst/>
          </a:prstGeom>
          <a:noFill/>
          <a:ln w="9525">
            <a:noFill/>
            <a:miter lim="800000"/>
            <a:headEnd/>
            <a:tailEnd/>
          </a:ln>
        </p:spPr>
      </p:pic>
      <p:pic>
        <p:nvPicPr>
          <p:cNvPr id="10" name="Picture 5" descr="Escudo negro 1"/>
          <p:cNvPicPr>
            <a:picLocks noChangeAspect="1" noChangeArrowheads="1"/>
          </p:cNvPicPr>
          <p:nvPr/>
        </p:nvPicPr>
        <p:blipFill>
          <a:blip r:embed="rId4"/>
          <a:srcRect/>
          <a:stretch>
            <a:fillRect/>
          </a:stretch>
        </p:blipFill>
        <p:spPr bwMode="auto">
          <a:xfrm>
            <a:off x="428596" y="520884"/>
            <a:ext cx="1079500" cy="1079500"/>
          </a:xfrm>
          <a:prstGeom prst="rect">
            <a:avLst/>
          </a:prstGeom>
          <a:noFill/>
          <a:ln w="9525">
            <a:noFill/>
            <a:miter lim="800000"/>
            <a:headEnd/>
            <a:tailEnd/>
          </a:ln>
        </p:spPr>
      </p:pic>
      <p:sp>
        <p:nvSpPr>
          <p:cNvPr id="11" name="AutoShape 6"/>
          <p:cNvSpPr>
            <a:spLocks noChangeArrowheads="1"/>
          </p:cNvSpPr>
          <p:nvPr/>
        </p:nvSpPr>
        <p:spPr bwMode="auto">
          <a:xfrm>
            <a:off x="1508096" y="880452"/>
            <a:ext cx="360362" cy="360363"/>
          </a:xfrm>
          <a:prstGeom prst="plus">
            <a:avLst>
              <a:gd name="adj" fmla="val 25000"/>
            </a:avLst>
          </a:prstGeom>
          <a:solidFill>
            <a:srgbClr val="FF9999"/>
          </a:solidFill>
          <a:ln w="9525">
            <a:solidFill>
              <a:schemeClr val="tx1"/>
            </a:solidFill>
            <a:miter lim="800000"/>
            <a:headEnd/>
            <a:tailEnd/>
          </a:ln>
        </p:spPr>
        <p:txBody>
          <a:bodyPr wrap="none" anchor="ctr"/>
          <a:lstStyle/>
          <a:p>
            <a:endParaRPr lang="es-ES">
              <a:solidFill>
                <a:prstClr val="black"/>
              </a:solidFill>
            </a:endParaRPr>
          </a:p>
        </p:txBody>
      </p:sp>
      <p:sp>
        <p:nvSpPr>
          <p:cNvPr id="12" name="Text Box 3"/>
          <p:cNvSpPr txBox="1">
            <a:spLocks noChangeArrowheads="1"/>
          </p:cNvSpPr>
          <p:nvPr/>
        </p:nvSpPr>
        <p:spPr bwMode="auto">
          <a:xfrm>
            <a:off x="428595" y="1772816"/>
            <a:ext cx="8175851" cy="3600986"/>
          </a:xfrm>
          <a:prstGeom prst="rect">
            <a:avLst/>
          </a:prstGeom>
          <a:noFill/>
          <a:ln w="9525">
            <a:noFill/>
            <a:miter lim="800000"/>
            <a:headEnd/>
            <a:tailEnd/>
          </a:ln>
          <a:effectLst/>
        </p:spPr>
        <p:txBody>
          <a:bodyPr wrap="square">
            <a:spAutoFit/>
          </a:bodyPr>
          <a:lstStyle/>
          <a:p>
            <a:pPr algn="just">
              <a:spcBef>
                <a:spcPct val="50000"/>
              </a:spcBef>
            </a:pPr>
            <a:r>
              <a:rPr lang="es-ES" sz="2400" dirty="0">
                <a:solidFill>
                  <a:prstClr val="black"/>
                </a:solidFill>
              </a:rPr>
              <a:t>Carga lectiva total de  382 créditos</a:t>
            </a:r>
            <a:r>
              <a:rPr lang="es-ES_tradnl" sz="2400" dirty="0">
                <a:solidFill>
                  <a:prstClr val="black"/>
                </a:solidFill>
              </a:rPr>
              <a:t> (5 cursos). </a:t>
            </a:r>
          </a:p>
          <a:p>
            <a:pPr algn="just">
              <a:spcBef>
                <a:spcPct val="50000"/>
              </a:spcBef>
            </a:pPr>
            <a:endParaRPr lang="es-ES_tradnl" sz="2400" dirty="0">
              <a:solidFill>
                <a:prstClr val="black"/>
              </a:solidFill>
            </a:endParaRPr>
          </a:p>
          <a:p>
            <a:pPr algn="just"/>
            <a:r>
              <a:rPr lang="es-ES_tradnl" sz="2400" dirty="0">
                <a:solidFill>
                  <a:prstClr val="black"/>
                </a:solidFill>
              </a:rPr>
              <a:t>Una titulación ofrece todas las salidas profesionales del Grado en Ingeniería Civil y del Grado en ADE.</a:t>
            </a:r>
          </a:p>
          <a:p>
            <a:pPr algn="just"/>
            <a:endParaRPr lang="es-ES_tradnl" sz="2400" dirty="0">
              <a:solidFill>
                <a:prstClr val="black"/>
              </a:solidFill>
            </a:endParaRPr>
          </a:p>
          <a:p>
            <a:pPr algn="just"/>
            <a:r>
              <a:rPr lang="es-ES_tradnl" sz="2400" dirty="0">
                <a:solidFill>
                  <a:prstClr val="black"/>
                </a:solidFill>
              </a:rPr>
              <a:t>Puedes encontrar toda la información sobre este Doble Grado en el siguiente enlace:</a:t>
            </a:r>
          </a:p>
          <a:p>
            <a:pPr algn="just"/>
            <a:r>
              <a:rPr lang="es-ES_tradnl" sz="2400" dirty="0">
                <a:solidFill>
                  <a:prstClr val="black"/>
                </a:solidFill>
              </a:rPr>
              <a:t> </a:t>
            </a:r>
            <a:r>
              <a:rPr lang="es-ES_tradnl" sz="2400" dirty="0">
                <a:solidFill>
                  <a:prstClr val="black"/>
                </a:solidFill>
                <a:hlinkClick r:id="rId5"/>
              </a:rPr>
              <a:t>http://www.uco.es/organiza/centros/EPSBelmez/es/grados/doble-grado-ing-civil-ade#info</a:t>
            </a:r>
            <a:r>
              <a:rPr lang="es-ES_tradnl" sz="2400" dirty="0">
                <a:solidFill>
                  <a:prstClr val="black"/>
                </a:solidFill>
              </a:rPr>
              <a:t> </a:t>
            </a:r>
          </a:p>
        </p:txBody>
      </p:sp>
    </p:spTree>
    <p:extLst>
      <p:ext uri="{BB962C8B-B14F-4D97-AF65-F5344CB8AC3E}">
        <p14:creationId xmlns:p14="http://schemas.microsoft.com/office/powerpoint/2010/main" val="329267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p:transition>
    </mc:Choice>
    <mc:Fallback xmlns="">
      <p:transition spd="slow"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332656"/>
            <a:ext cx="8291264" cy="1143000"/>
          </a:xfrm>
        </p:spPr>
        <p:txBody>
          <a:bodyPr>
            <a:normAutofit fontScale="90000"/>
          </a:bodyPr>
          <a:lstStyle/>
          <a:p>
            <a:r>
              <a:rPr lang="es-ES" b="1" dirty="0">
                <a:solidFill>
                  <a:srgbClr val="83031E"/>
                </a:solidFill>
              </a:rPr>
              <a:t>MOVILIDAD NACIONAL E INTERNACIONAL </a:t>
            </a:r>
          </a:p>
        </p:txBody>
      </p:sp>
      <p:pic>
        <p:nvPicPr>
          <p:cNvPr id="4" name="3 Marcador de contenido" descr="world-map-297315_960_720.png"/>
          <p:cNvPicPr>
            <a:picLocks noGrp="1" noChangeAspect="1"/>
          </p:cNvPicPr>
          <p:nvPr>
            <p:ph sz="quarter" idx="1"/>
          </p:nvPr>
        </p:nvPicPr>
        <p:blipFill>
          <a:blip r:embed="rId2"/>
          <a:stretch>
            <a:fillRect/>
          </a:stretch>
        </p:blipFill>
        <p:spPr>
          <a:xfrm>
            <a:off x="611560" y="1700808"/>
            <a:ext cx="7772400" cy="4176464"/>
          </a:xfrm>
        </p:spPr>
      </p:pic>
    </p:spTree>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274638"/>
            <a:ext cx="8291264" cy="850106"/>
          </a:xfrm>
        </p:spPr>
        <p:txBody>
          <a:bodyPr>
            <a:normAutofit/>
          </a:bodyPr>
          <a:lstStyle/>
          <a:p>
            <a:r>
              <a:rPr lang="es-ES" b="1" dirty="0">
                <a:solidFill>
                  <a:srgbClr val="83031E"/>
                </a:solidFill>
              </a:rPr>
              <a:t>Programas Erasmus</a:t>
            </a:r>
          </a:p>
        </p:txBody>
      </p:sp>
      <p:sp>
        <p:nvSpPr>
          <p:cNvPr id="2" name="1 Marcador de contenido"/>
          <p:cNvSpPr>
            <a:spLocks noGrp="1"/>
          </p:cNvSpPr>
          <p:nvPr>
            <p:ph sz="quarter" idx="1"/>
          </p:nvPr>
        </p:nvSpPr>
        <p:spPr/>
        <p:txBody>
          <a:bodyPr>
            <a:normAutofit/>
          </a:bodyPr>
          <a:lstStyle/>
          <a:p>
            <a:pPr algn="just">
              <a:buFont typeface="Wingdings" pitchFamily="2" charset="2"/>
              <a:buChar char="Ø"/>
            </a:pPr>
            <a:r>
              <a:rPr lang="es-ES" sz="2800" dirty="0"/>
              <a:t>Programas de movilidad Erasmus:</a:t>
            </a:r>
          </a:p>
          <a:p>
            <a:pPr lvl="1" algn="just">
              <a:buClr>
                <a:srgbClr val="002060"/>
              </a:buClr>
              <a:buFont typeface="Arial" panose="020B0604020202020204" pitchFamily="34" charset="0"/>
              <a:buChar char="•"/>
            </a:pPr>
            <a:r>
              <a:rPr lang="es-ES" sz="2800" dirty="0"/>
              <a:t>Para estudios de Grado</a:t>
            </a:r>
          </a:p>
          <a:p>
            <a:pPr lvl="1" algn="just">
              <a:buClr>
                <a:srgbClr val="002060"/>
              </a:buClr>
              <a:buFont typeface="Arial" panose="020B0604020202020204" pitchFamily="34" charset="0"/>
              <a:buChar char="•"/>
            </a:pPr>
            <a:r>
              <a:rPr lang="es-ES" sz="2800" dirty="0"/>
              <a:t>Más de </a:t>
            </a:r>
            <a:r>
              <a:rPr lang="es-ES" sz="2800" b="1" dirty="0"/>
              <a:t>200 destinos </a:t>
            </a:r>
            <a:r>
              <a:rPr lang="es-ES" sz="2800" dirty="0"/>
              <a:t>en 18 países distintos (Alemania, Bélgica, Bulgaria, Croacia, Eslovaquia, Francia, Hungría, Italia, Lituania, Noruega, Polonia, Portugal, Reino Unido, República Checa, República Eslovaca, Rumanía, Suecia, Suiza)</a:t>
            </a:r>
          </a:p>
          <a:p>
            <a:pPr lvl="1" algn="just">
              <a:buClr>
                <a:srgbClr val="002060"/>
              </a:buClr>
              <a:buFont typeface="Arial" panose="020B0604020202020204" pitchFamily="34" charset="0"/>
              <a:buChar char="•"/>
            </a:pPr>
            <a:r>
              <a:rPr lang="es-ES" sz="2800" b="1" dirty="0"/>
              <a:t>Erasmus prácticas</a:t>
            </a:r>
            <a:r>
              <a:rPr lang="es-ES" sz="2800" dirty="0"/>
              <a:t>: </a:t>
            </a:r>
            <a:r>
              <a:rPr lang="es-ES" dirty="0"/>
              <a:t>prácticas y oportunidades laborales para toda Europa.</a:t>
            </a:r>
            <a:endParaRPr lang="es-ES" sz="2800" dirty="0"/>
          </a:p>
        </p:txBody>
      </p:sp>
      <p:pic>
        <p:nvPicPr>
          <p:cNvPr id="6" name="Picture 5" descr="Escudo negro 1"/>
          <p:cNvPicPr>
            <a:picLocks noChangeAspect="1" noChangeArrowheads="1"/>
          </p:cNvPicPr>
          <p:nvPr/>
        </p:nvPicPr>
        <p:blipFill>
          <a:blip r:embed="rId2" cstate="print"/>
          <a:srcRect/>
          <a:stretch>
            <a:fillRect/>
          </a:stretch>
        </p:blipFill>
        <p:spPr bwMode="auto">
          <a:xfrm>
            <a:off x="8143900" y="5786454"/>
            <a:ext cx="793748" cy="793748"/>
          </a:xfrm>
          <a:prstGeom prst="rect">
            <a:avLst/>
          </a:prstGeom>
          <a:noFill/>
          <a:ln w="9525">
            <a:noFill/>
            <a:miter lim="800000"/>
            <a:headEnd/>
            <a:tailEnd/>
          </a:ln>
        </p:spPr>
      </p:pic>
      <p:pic>
        <p:nvPicPr>
          <p:cNvPr id="7" name="Picture 4" descr="logoFINAL"/>
          <p:cNvPicPr>
            <a:picLocks noChangeAspect="1" noChangeArrowheads="1"/>
          </p:cNvPicPr>
          <p:nvPr/>
        </p:nvPicPr>
        <p:blipFill>
          <a:blip r:embed="rId3" cstate="print"/>
          <a:srcRect/>
          <a:stretch>
            <a:fillRect/>
          </a:stretch>
        </p:blipFill>
        <p:spPr bwMode="auto">
          <a:xfrm>
            <a:off x="7072330" y="5715016"/>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advClick="0" advTm="2000">
        <p:wipe/>
      </p:transition>
    </mc:Choice>
    <mc:Fallback xmlns="">
      <p:transition spd="slow" advClick="0" advTm="2000">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274638"/>
            <a:ext cx="8291264" cy="778098"/>
          </a:xfrm>
        </p:spPr>
        <p:txBody>
          <a:bodyPr/>
          <a:lstStyle/>
          <a:p>
            <a:r>
              <a:rPr lang="es-ES" b="1" dirty="0">
                <a:solidFill>
                  <a:srgbClr val="83031E"/>
                </a:solidFill>
              </a:rPr>
              <a:t>Programas UCO Global</a:t>
            </a:r>
          </a:p>
        </p:txBody>
      </p:sp>
      <p:sp>
        <p:nvSpPr>
          <p:cNvPr id="2" name="1 Marcador de contenido"/>
          <p:cNvSpPr>
            <a:spLocks noGrp="1"/>
          </p:cNvSpPr>
          <p:nvPr>
            <p:ph sz="quarter" idx="1"/>
          </p:nvPr>
        </p:nvSpPr>
        <p:spPr/>
        <p:txBody>
          <a:bodyPr>
            <a:normAutofit/>
          </a:bodyPr>
          <a:lstStyle/>
          <a:p>
            <a:pPr>
              <a:buFont typeface="Wingdings" pitchFamily="2" charset="2"/>
              <a:buChar char="Ø"/>
            </a:pPr>
            <a:r>
              <a:rPr lang="es-ES" b="1" dirty="0"/>
              <a:t>Programa UCO Global</a:t>
            </a:r>
          </a:p>
          <a:p>
            <a:pPr lvl="1">
              <a:buFont typeface="Courier New" pitchFamily="49" charset="0"/>
              <a:buChar char="o"/>
            </a:pPr>
            <a:r>
              <a:rPr lang="es-ES" dirty="0"/>
              <a:t> Destinos en América:</a:t>
            </a:r>
          </a:p>
          <a:p>
            <a:pPr lvl="1">
              <a:buFont typeface="Courier New" pitchFamily="49" charset="0"/>
              <a:buChar char="o"/>
            </a:pPr>
            <a:r>
              <a:rPr lang="es-ES" dirty="0"/>
              <a:t>Canadá, Chile, Colombia, México, EEUU</a:t>
            </a:r>
          </a:p>
          <a:p>
            <a:pPr lvl="1">
              <a:buFont typeface="Courier New" pitchFamily="49" charset="0"/>
              <a:buChar char="o"/>
            </a:pPr>
            <a:endParaRPr lang="es-ES" dirty="0"/>
          </a:p>
          <a:p>
            <a:pPr>
              <a:buFont typeface="Wingdings" pitchFamily="2" charset="2"/>
              <a:buChar char="Ø"/>
            </a:pPr>
            <a:r>
              <a:rPr lang="es-ES" b="1" dirty="0"/>
              <a:t>UCO Global Asia</a:t>
            </a:r>
          </a:p>
          <a:p>
            <a:pPr lvl="1">
              <a:buFont typeface="Courier New" pitchFamily="49" charset="0"/>
              <a:buChar char="o"/>
            </a:pPr>
            <a:r>
              <a:rPr lang="es-ES" dirty="0"/>
              <a:t>Corea, Japón, India</a:t>
            </a:r>
          </a:p>
          <a:p>
            <a:pPr lvl="1">
              <a:buFont typeface="Courier New" pitchFamily="49" charset="0"/>
              <a:buChar char="o"/>
            </a:pPr>
            <a:endParaRPr lang="es-ES" dirty="0"/>
          </a:p>
          <a:p>
            <a:pPr>
              <a:buFont typeface="Wingdings" pitchFamily="2" charset="2"/>
              <a:buChar char="Ø"/>
            </a:pPr>
            <a:r>
              <a:rPr lang="es-ES" b="1" dirty="0"/>
              <a:t>UCO Global </a:t>
            </a:r>
            <a:r>
              <a:rPr lang="es-ES" b="1" dirty="0" err="1"/>
              <a:t>Summer</a:t>
            </a:r>
            <a:endParaRPr lang="es-ES" b="1" dirty="0"/>
          </a:p>
          <a:p>
            <a:pPr lvl="1">
              <a:buFont typeface="Courier New" pitchFamily="49" charset="0"/>
              <a:buChar char="o"/>
            </a:pPr>
            <a:r>
              <a:rPr lang="es-ES" dirty="0"/>
              <a:t>Universidades de Utrecht, Kent, London </a:t>
            </a:r>
            <a:r>
              <a:rPr lang="es-ES" dirty="0" err="1"/>
              <a:t>School</a:t>
            </a:r>
            <a:r>
              <a:rPr lang="es-ES" dirty="0"/>
              <a:t> of </a:t>
            </a:r>
            <a:r>
              <a:rPr lang="es-ES" dirty="0" err="1"/>
              <a:t>Economics</a:t>
            </a:r>
            <a:r>
              <a:rPr lang="es-ES" dirty="0"/>
              <a:t>, </a:t>
            </a:r>
            <a:r>
              <a:rPr lang="es-ES" dirty="0" err="1"/>
              <a:t>Deutscher</a:t>
            </a:r>
            <a:r>
              <a:rPr lang="es-ES" dirty="0"/>
              <a:t> </a:t>
            </a:r>
            <a:r>
              <a:rPr lang="es-ES" dirty="0" err="1"/>
              <a:t>Akademischer</a:t>
            </a:r>
            <a:r>
              <a:rPr lang="es-ES" dirty="0"/>
              <a:t> </a:t>
            </a:r>
            <a:r>
              <a:rPr lang="es-ES" dirty="0" err="1"/>
              <a:t>Austauschdienst</a:t>
            </a:r>
            <a:r>
              <a:rPr lang="es-ES" dirty="0"/>
              <a:t> y más</a:t>
            </a:r>
          </a:p>
        </p:txBody>
      </p:sp>
      <p:pic>
        <p:nvPicPr>
          <p:cNvPr id="6" name="Picture 5" descr="Escudo negro 1"/>
          <p:cNvPicPr>
            <a:picLocks noChangeAspect="1" noChangeArrowheads="1"/>
          </p:cNvPicPr>
          <p:nvPr/>
        </p:nvPicPr>
        <p:blipFill>
          <a:blip r:embed="rId2" cstate="print"/>
          <a:srcRect/>
          <a:stretch>
            <a:fillRect/>
          </a:stretch>
        </p:blipFill>
        <p:spPr bwMode="auto">
          <a:xfrm>
            <a:off x="8143900" y="5786454"/>
            <a:ext cx="793748" cy="793748"/>
          </a:xfrm>
          <a:prstGeom prst="rect">
            <a:avLst/>
          </a:prstGeom>
          <a:noFill/>
          <a:ln w="9525">
            <a:noFill/>
            <a:miter lim="800000"/>
            <a:headEnd/>
            <a:tailEnd/>
          </a:ln>
        </p:spPr>
      </p:pic>
      <p:pic>
        <p:nvPicPr>
          <p:cNvPr id="7" name="Picture 4" descr="logoFINAL"/>
          <p:cNvPicPr>
            <a:picLocks noChangeAspect="1" noChangeArrowheads="1"/>
          </p:cNvPicPr>
          <p:nvPr/>
        </p:nvPicPr>
        <p:blipFill>
          <a:blip r:embed="rId3" cstate="print"/>
          <a:srcRect/>
          <a:stretch>
            <a:fillRect/>
          </a:stretch>
        </p:blipFill>
        <p:spPr bwMode="auto">
          <a:xfrm>
            <a:off x="7072330" y="5715016"/>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advClick="0" advTm="2000">
        <p:wipe dir="r"/>
      </p:transition>
    </mc:Choice>
    <mc:Fallback xmlns="">
      <p:transition spd="slow" advClick="0" advTm="2000">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274638"/>
            <a:ext cx="8435280" cy="634082"/>
          </a:xfrm>
        </p:spPr>
        <p:txBody>
          <a:bodyPr>
            <a:normAutofit fontScale="90000"/>
          </a:bodyPr>
          <a:lstStyle/>
          <a:p>
            <a:r>
              <a:rPr lang="es-ES" b="1" dirty="0">
                <a:solidFill>
                  <a:srgbClr val="83031E"/>
                </a:solidFill>
              </a:rPr>
              <a:t>Programa Santander Iberoamérica</a:t>
            </a:r>
          </a:p>
        </p:txBody>
      </p:sp>
      <p:sp>
        <p:nvSpPr>
          <p:cNvPr id="2" name="1 Marcador de contenido"/>
          <p:cNvSpPr>
            <a:spLocks noGrp="1"/>
          </p:cNvSpPr>
          <p:nvPr>
            <p:ph sz="quarter" idx="1"/>
          </p:nvPr>
        </p:nvSpPr>
        <p:spPr>
          <a:xfrm>
            <a:off x="179512" y="1196752"/>
            <a:ext cx="8507288" cy="4518264"/>
          </a:xfrm>
        </p:spPr>
        <p:txBody>
          <a:bodyPr>
            <a:normAutofit lnSpcReduction="10000"/>
          </a:bodyPr>
          <a:lstStyle/>
          <a:p>
            <a:pPr marL="0" indent="0" algn="just">
              <a:buNone/>
            </a:pPr>
            <a:r>
              <a:rPr lang="es-ES" sz="3200" dirty="0"/>
              <a:t>El programa Santander Iberoamérica ofrece realizar estudios en universidades latinoamericanas como:</a:t>
            </a:r>
          </a:p>
          <a:p>
            <a:pPr marL="0" indent="0">
              <a:buNone/>
            </a:pPr>
            <a:endParaRPr lang="es-ES" sz="3200" dirty="0"/>
          </a:p>
          <a:p>
            <a:pPr lvl="1">
              <a:buFont typeface="Arial" panose="020B0604020202020204" pitchFamily="34" charset="0"/>
              <a:buChar char="•"/>
            </a:pPr>
            <a:r>
              <a:rPr lang="es-ES" sz="3000" dirty="0"/>
              <a:t>Universidad Buenos Aires, en </a:t>
            </a:r>
            <a:r>
              <a:rPr lang="es-ES" sz="3000" b="1" dirty="0"/>
              <a:t>Argentina</a:t>
            </a:r>
            <a:r>
              <a:rPr lang="es-ES" sz="3000" dirty="0"/>
              <a:t>.</a:t>
            </a:r>
          </a:p>
          <a:p>
            <a:pPr lvl="1">
              <a:buFont typeface="Arial" panose="020B0604020202020204" pitchFamily="34" charset="0"/>
              <a:buChar char="•"/>
            </a:pPr>
            <a:endParaRPr lang="es-ES" sz="3000" dirty="0"/>
          </a:p>
          <a:p>
            <a:pPr lvl="1">
              <a:buFont typeface="Arial" panose="020B0604020202020204" pitchFamily="34" charset="0"/>
              <a:buChar char="•"/>
            </a:pPr>
            <a:r>
              <a:rPr lang="es-ES" sz="3000" dirty="0"/>
              <a:t>Universidad Externado de Colombia, </a:t>
            </a:r>
            <a:r>
              <a:rPr lang="es-ES" sz="3000" b="1" dirty="0"/>
              <a:t>Colombia</a:t>
            </a:r>
          </a:p>
          <a:p>
            <a:pPr lvl="1">
              <a:buFont typeface="Arial" panose="020B0604020202020204" pitchFamily="34" charset="0"/>
              <a:buChar char="•"/>
            </a:pPr>
            <a:endParaRPr lang="es-ES" sz="3000" b="1" dirty="0"/>
          </a:p>
          <a:p>
            <a:pPr lvl="1">
              <a:buFont typeface="Arial" panose="020B0604020202020204" pitchFamily="34" charset="0"/>
              <a:buChar char="•"/>
            </a:pPr>
            <a:r>
              <a:rPr lang="es-ES" sz="3000" dirty="0"/>
              <a:t>Universidad de Puebla, Autónoma de México, de Baja California, en </a:t>
            </a:r>
            <a:r>
              <a:rPr lang="es-ES" sz="3000" b="1" dirty="0"/>
              <a:t>México</a:t>
            </a:r>
            <a:r>
              <a:rPr lang="es-ES" sz="3000" dirty="0"/>
              <a:t>.</a:t>
            </a:r>
          </a:p>
          <a:p>
            <a:endParaRPr lang="es-ES" dirty="0"/>
          </a:p>
        </p:txBody>
      </p:sp>
      <p:pic>
        <p:nvPicPr>
          <p:cNvPr id="6" name="Picture 5" descr="Escudo negro 1"/>
          <p:cNvPicPr>
            <a:picLocks noChangeAspect="1" noChangeArrowheads="1"/>
          </p:cNvPicPr>
          <p:nvPr/>
        </p:nvPicPr>
        <p:blipFill>
          <a:blip r:embed="rId2" cstate="print"/>
          <a:srcRect/>
          <a:stretch>
            <a:fillRect/>
          </a:stretch>
        </p:blipFill>
        <p:spPr bwMode="auto">
          <a:xfrm>
            <a:off x="8143900" y="5786454"/>
            <a:ext cx="793748" cy="793748"/>
          </a:xfrm>
          <a:prstGeom prst="rect">
            <a:avLst/>
          </a:prstGeom>
          <a:noFill/>
          <a:ln w="9525">
            <a:noFill/>
            <a:miter lim="800000"/>
            <a:headEnd/>
            <a:tailEnd/>
          </a:ln>
        </p:spPr>
      </p:pic>
      <p:pic>
        <p:nvPicPr>
          <p:cNvPr id="7" name="Picture 4" descr="logoFINAL"/>
          <p:cNvPicPr>
            <a:picLocks noChangeAspect="1" noChangeArrowheads="1"/>
          </p:cNvPicPr>
          <p:nvPr/>
        </p:nvPicPr>
        <p:blipFill>
          <a:blip r:embed="rId3" cstate="print"/>
          <a:srcRect/>
          <a:stretch>
            <a:fillRect/>
          </a:stretch>
        </p:blipFill>
        <p:spPr bwMode="auto">
          <a:xfrm>
            <a:off x="7072330" y="5715016"/>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274638"/>
            <a:ext cx="8147248" cy="994122"/>
          </a:xfrm>
        </p:spPr>
        <p:txBody>
          <a:bodyPr/>
          <a:lstStyle/>
          <a:p>
            <a:r>
              <a:rPr lang="es-ES" b="1" dirty="0">
                <a:solidFill>
                  <a:srgbClr val="83031E"/>
                </a:solidFill>
              </a:rPr>
              <a:t>Programa SICUE</a:t>
            </a:r>
          </a:p>
        </p:txBody>
      </p:sp>
      <p:sp>
        <p:nvSpPr>
          <p:cNvPr id="2" name="1 Marcador de contenido"/>
          <p:cNvSpPr>
            <a:spLocks noGrp="1"/>
          </p:cNvSpPr>
          <p:nvPr>
            <p:ph sz="quarter" idx="1"/>
          </p:nvPr>
        </p:nvSpPr>
        <p:spPr>
          <a:xfrm>
            <a:off x="179512" y="1556792"/>
            <a:ext cx="8758136" cy="4015348"/>
          </a:xfrm>
        </p:spPr>
        <p:txBody>
          <a:bodyPr>
            <a:noAutofit/>
          </a:bodyPr>
          <a:lstStyle/>
          <a:p>
            <a:pPr marL="320040" lvl="1" indent="0">
              <a:buNone/>
            </a:pPr>
            <a:r>
              <a:rPr lang="es-ES" sz="2800" dirty="0"/>
              <a:t>Programa de movilidad a nivel nacional en universidades españolas. Algunas:</a:t>
            </a:r>
          </a:p>
          <a:p>
            <a:pPr marL="320040" lvl="1" indent="0">
              <a:buNone/>
            </a:pPr>
            <a:endParaRPr lang="es-ES" sz="2800" dirty="0"/>
          </a:p>
          <a:p>
            <a:pPr lvl="3">
              <a:buFont typeface="Arial" panose="020B0604020202020204" pitchFamily="34" charset="0"/>
              <a:buChar char="•"/>
            </a:pPr>
            <a:r>
              <a:rPr lang="es-ES" sz="2800" dirty="0"/>
              <a:t>San Pablo CEU</a:t>
            </a:r>
          </a:p>
          <a:p>
            <a:pPr lvl="3">
              <a:buFont typeface="Arial" panose="020B0604020202020204" pitchFamily="34" charset="0"/>
              <a:buChar char="•"/>
            </a:pPr>
            <a:endParaRPr lang="es-ES" sz="2800" dirty="0"/>
          </a:p>
          <a:p>
            <a:pPr lvl="3">
              <a:buFont typeface="Arial" panose="020B0604020202020204" pitchFamily="34" charset="0"/>
              <a:buChar char="•"/>
            </a:pPr>
            <a:r>
              <a:rPr lang="es-ES" sz="2800" dirty="0"/>
              <a:t>Universidad de Salamanca</a:t>
            </a:r>
          </a:p>
          <a:p>
            <a:pPr lvl="3">
              <a:buFont typeface="Arial" panose="020B0604020202020204" pitchFamily="34" charset="0"/>
              <a:buChar char="•"/>
            </a:pPr>
            <a:endParaRPr lang="es-ES" sz="2800" dirty="0"/>
          </a:p>
          <a:p>
            <a:pPr lvl="3">
              <a:buFont typeface="Arial" panose="020B0604020202020204" pitchFamily="34" charset="0"/>
              <a:buChar char="•"/>
            </a:pPr>
            <a:r>
              <a:rPr lang="es-ES" sz="2800" dirty="0"/>
              <a:t>Universidad de Comillas</a:t>
            </a:r>
          </a:p>
        </p:txBody>
      </p:sp>
      <p:pic>
        <p:nvPicPr>
          <p:cNvPr id="6" name="Picture 5" descr="Escudo negro 1"/>
          <p:cNvPicPr>
            <a:picLocks noChangeAspect="1" noChangeArrowheads="1"/>
          </p:cNvPicPr>
          <p:nvPr/>
        </p:nvPicPr>
        <p:blipFill>
          <a:blip r:embed="rId2" cstate="print"/>
          <a:srcRect/>
          <a:stretch>
            <a:fillRect/>
          </a:stretch>
        </p:blipFill>
        <p:spPr bwMode="auto">
          <a:xfrm>
            <a:off x="8143900" y="5786454"/>
            <a:ext cx="793748" cy="793748"/>
          </a:xfrm>
          <a:prstGeom prst="rect">
            <a:avLst/>
          </a:prstGeom>
          <a:noFill/>
          <a:ln w="9525">
            <a:noFill/>
            <a:miter lim="800000"/>
            <a:headEnd/>
            <a:tailEnd/>
          </a:ln>
        </p:spPr>
      </p:pic>
      <p:pic>
        <p:nvPicPr>
          <p:cNvPr id="7" name="Picture 4" descr="logoFINAL"/>
          <p:cNvPicPr>
            <a:picLocks noChangeAspect="1" noChangeArrowheads="1"/>
          </p:cNvPicPr>
          <p:nvPr/>
        </p:nvPicPr>
        <p:blipFill>
          <a:blip r:embed="rId3" cstate="print"/>
          <a:srcRect/>
          <a:stretch>
            <a:fillRect/>
          </a:stretch>
        </p:blipFill>
        <p:spPr bwMode="auto">
          <a:xfrm>
            <a:off x="7072330" y="5715016"/>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advTm="2000">
        <p14:flash/>
      </p:transition>
    </mc:Choice>
    <mc:Fallback xmlns="">
      <p:transition spd="slow" advClick="0"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285728"/>
            <a:ext cx="8229600" cy="785818"/>
          </a:xfrm>
        </p:spPr>
        <p:txBody>
          <a:bodyPr>
            <a:normAutofit/>
          </a:bodyPr>
          <a:lstStyle/>
          <a:p>
            <a:pPr algn="ctr"/>
            <a:r>
              <a:rPr lang="es-ES" sz="3100" b="1" dirty="0">
                <a:solidFill>
                  <a:srgbClr val="83031E"/>
                </a:solidFill>
              </a:rPr>
              <a:t>ACTIVIDADES UCO </a:t>
            </a:r>
          </a:p>
        </p:txBody>
      </p:sp>
      <p:pic>
        <p:nvPicPr>
          <p:cNvPr id="62466" name="Picture 2" descr="C:\Users\Usuario\Desktop\CyMzRXaXcAAmzh5 (1).jpg"/>
          <p:cNvPicPr>
            <a:picLocks noChangeAspect="1" noChangeArrowheads="1"/>
          </p:cNvPicPr>
          <p:nvPr/>
        </p:nvPicPr>
        <p:blipFill>
          <a:blip r:embed="rId2" cstate="print"/>
          <a:srcRect/>
          <a:stretch>
            <a:fillRect/>
          </a:stretch>
        </p:blipFill>
        <p:spPr bwMode="auto">
          <a:xfrm>
            <a:off x="4619628" y="1164264"/>
            <a:ext cx="4056828" cy="2679151"/>
          </a:xfrm>
          <a:prstGeom prst="rect">
            <a:avLst/>
          </a:prstGeom>
          <a:noFill/>
        </p:spPr>
      </p:pic>
      <p:pic>
        <p:nvPicPr>
          <p:cNvPr id="62467" name="Picture 3" descr="C:\Users\Usuario\Desktop\CvYS946UsAA5ONE.jpg"/>
          <p:cNvPicPr>
            <a:picLocks noChangeAspect="1" noChangeArrowheads="1"/>
          </p:cNvPicPr>
          <p:nvPr/>
        </p:nvPicPr>
        <p:blipFill>
          <a:blip r:embed="rId3"/>
          <a:srcRect/>
          <a:stretch>
            <a:fillRect/>
          </a:stretch>
        </p:blipFill>
        <p:spPr bwMode="auto">
          <a:xfrm>
            <a:off x="382698" y="3933056"/>
            <a:ext cx="4154532" cy="2592288"/>
          </a:xfrm>
          <a:prstGeom prst="rect">
            <a:avLst/>
          </a:prstGeom>
          <a:noFill/>
        </p:spPr>
      </p:pic>
      <p:pic>
        <p:nvPicPr>
          <p:cNvPr id="50178" name="Picture 2" descr="Resultado de imagen de actividades UCO 2016/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28" y="3933056"/>
            <a:ext cx="4031043" cy="2567731"/>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Resultado de imagen de olimpiadas de economia 2017 cordo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176640"/>
            <a:ext cx="4141694" cy="26689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s-ES" b="1" dirty="0">
                <a:solidFill>
                  <a:srgbClr val="83031E"/>
                </a:solidFill>
              </a:rPr>
              <a:t>¿Dónde está la Facultad?</a:t>
            </a:r>
          </a:p>
        </p:txBody>
      </p:sp>
      <p:graphicFrame>
        <p:nvGraphicFramePr>
          <p:cNvPr id="17414" name="Object 6"/>
          <p:cNvGraphicFramePr>
            <a:graphicFrameLocks noGrp="1" noChangeAspect="1"/>
          </p:cNvGraphicFramePr>
          <p:nvPr>
            <p:ph sz="quarter" idx="1"/>
            <p:extLst>
              <p:ext uri="{D42A27DB-BD31-4B8C-83A1-F6EECF244321}">
                <p14:modId xmlns:p14="http://schemas.microsoft.com/office/powerpoint/2010/main" val="3032895983"/>
              </p:ext>
            </p:extLst>
          </p:nvPr>
        </p:nvGraphicFramePr>
        <p:xfrm>
          <a:off x="259903" y="1556792"/>
          <a:ext cx="8520715" cy="4001047"/>
        </p:xfrm>
        <a:graphic>
          <a:graphicData uri="http://schemas.openxmlformats.org/presentationml/2006/ole">
            <mc:AlternateContent xmlns:mc="http://schemas.openxmlformats.org/markup-compatibility/2006">
              <mc:Choice xmlns:v="urn:schemas-microsoft-com:vml" Requires="v">
                <p:oleObj spid="_x0000_s42057" name="Imagen de mapa de bits" r:id="rId3" imgW="8802329" imgH="4133333" progId="PBrush">
                  <p:embed/>
                </p:oleObj>
              </mc:Choice>
              <mc:Fallback>
                <p:oleObj name="Imagen de mapa de bits" r:id="rId3" imgW="8802329" imgH="4133333" progId="PBrush">
                  <p:embed/>
                  <p:pic>
                    <p:nvPicPr>
                      <p:cNvPr id="0" name="Picture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03" y="1556792"/>
                        <a:ext cx="8520715" cy="4001047"/>
                      </a:xfrm>
                      <a:prstGeom prst="rect">
                        <a:avLst/>
                      </a:prstGeom>
                      <a:noFill/>
                      <a:ln>
                        <a:noFill/>
                      </a:ln>
                      <a:effectLst/>
                    </p:spPr>
                  </p:pic>
                </p:oleObj>
              </mc:Fallback>
            </mc:AlternateContent>
          </a:graphicData>
        </a:graphic>
      </p:graphicFrame>
      <p:sp>
        <p:nvSpPr>
          <p:cNvPr id="1028" name="Text Box 3"/>
          <p:cNvSpPr txBox="1">
            <a:spLocks noChangeArrowheads="1"/>
          </p:cNvSpPr>
          <p:nvPr/>
        </p:nvSpPr>
        <p:spPr bwMode="auto">
          <a:xfrm>
            <a:off x="900113" y="6381750"/>
            <a:ext cx="8243887" cy="366713"/>
          </a:xfrm>
          <a:prstGeom prst="rect">
            <a:avLst/>
          </a:prstGeom>
          <a:noFill/>
          <a:ln w="9525">
            <a:noFill/>
            <a:miter lim="800000"/>
            <a:headEnd/>
            <a:tailEnd/>
          </a:ln>
        </p:spPr>
        <p:txBody>
          <a:bodyPr>
            <a:spAutoFit/>
          </a:bodyPr>
          <a:lstStyle/>
          <a:p>
            <a:pPr>
              <a:spcBef>
                <a:spcPct val="50000"/>
              </a:spcBef>
            </a:pPr>
            <a:r>
              <a:rPr lang="es-ES" dirty="0"/>
              <a:t> </a:t>
            </a:r>
          </a:p>
        </p:txBody>
      </p:sp>
      <p:sp>
        <p:nvSpPr>
          <p:cNvPr id="1032" name="Oval 8"/>
          <p:cNvSpPr>
            <a:spLocks noChangeArrowheads="1"/>
          </p:cNvSpPr>
          <p:nvPr/>
        </p:nvSpPr>
        <p:spPr bwMode="auto">
          <a:xfrm>
            <a:off x="4147956" y="2636912"/>
            <a:ext cx="685800" cy="533400"/>
          </a:xfrm>
          <a:prstGeom prst="ellipse">
            <a:avLst/>
          </a:prstGeom>
          <a:noFill/>
          <a:ln w="28575">
            <a:solidFill>
              <a:srgbClr val="FF0000"/>
            </a:solidFill>
            <a:round/>
            <a:headEnd/>
            <a:tailEnd/>
          </a:ln>
        </p:spPr>
        <p:txBody>
          <a:bodyPr wrap="none" anchor="ctr"/>
          <a:lstStyle/>
          <a:p>
            <a:endParaRPr lang="es-ES"/>
          </a:p>
        </p:txBody>
      </p:sp>
      <p:pic>
        <p:nvPicPr>
          <p:cNvPr id="9" name="Picture 5" descr="Escudo negro 1"/>
          <p:cNvPicPr>
            <a:picLocks noChangeAspect="1" noChangeArrowheads="1"/>
          </p:cNvPicPr>
          <p:nvPr/>
        </p:nvPicPr>
        <p:blipFill>
          <a:blip r:embed="rId5" cstate="print"/>
          <a:srcRect/>
          <a:stretch>
            <a:fillRect/>
          </a:stretch>
        </p:blipFill>
        <p:spPr bwMode="auto">
          <a:xfrm>
            <a:off x="8143900" y="5786454"/>
            <a:ext cx="793748" cy="793748"/>
          </a:xfrm>
          <a:prstGeom prst="rect">
            <a:avLst/>
          </a:prstGeom>
          <a:noFill/>
          <a:ln w="9525">
            <a:noFill/>
            <a:miter lim="800000"/>
            <a:headEnd/>
            <a:tailEnd/>
          </a:ln>
        </p:spPr>
      </p:pic>
      <p:pic>
        <p:nvPicPr>
          <p:cNvPr id="10" name="Picture 4" descr="logoFINAL"/>
          <p:cNvPicPr>
            <a:picLocks noChangeAspect="1" noChangeArrowheads="1"/>
          </p:cNvPicPr>
          <p:nvPr/>
        </p:nvPicPr>
        <p:blipFill>
          <a:blip r:embed="rId6" cstate="print"/>
          <a:srcRect/>
          <a:stretch>
            <a:fillRect/>
          </a:stretch>
        </p:blipFill>
        <p:spPr bwMode="auto">
          <a:xfrm>
            <a:off x="7072330" y="5715016"/>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advTm="2000">
        <p:push dir="u"/>
      </p:transition>
    </mc:Choice>
    <mc:Fallback xmlns="">
      <p:transition spd="slow" advClick="0" advTm="2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74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274638"/>
            <a:ext cx="7772400" cy="850106"/>
          </a:xfrm>
        </p:spPr>
        <p:txBody>
          <a:bodyPr>
            <a:normAutofit/>
          </a:bodyPr>
          <a:lstStyle/>
          <a:p>
            <a:pPr algn="ctr"/>
            <a:r>
              <a:rPr lang="es-ES" sz="3600" dirty="0">
                <a:solidFill>
                  <a:srgbClr val="83031E"/>
                </a:solidFill>
              </a:rPr>
              <a:t>OLIMPIADAS DE ECONOMÍA</a:t>
            </a:r>
          </a:p>
        </p:txBody>
      </p:sp>
      <p:sp>
        <p:nvSpPr>
          <p:cNvPr id="7" name="6 CuadroTexto"/>
          <p:cNvSpPr txBox="1"/>
          <p:nvPr/>
        </p:nvSpPr>
        <p:spPr>
          <a:xfrm>
            <a:off x="251520" y="1500173"/>
            <a:ext cx="3600400" cy="5170646"/>
          </a:xfrm>
          <a:prstGeom prst="rect">
            <a:avLst/>
          </a:prstGeom>
          <a:noFill/>
        </p:spPr>
        <p:txBody>
          <a:bodyPr wrap="square" rtlCol="0">
            <a:spAutoFit/>
          </a:bodyPr>
          <a:lstStyle/>
          <a:p>
            <a:pPr marL="342900" indent="-342900">
              <a:buFont typeface="Wingdings" panose="05000000000000000000" pitchFamily="2" charset="2"/>
              <a:buChar char="§"/>
            </a:pPr>
            <a:r>
              <a:rPr lang="es-ES" sz="2400" dirty="0"/>
              <a:t> Concurso que sirve para incentivar el estudio de la economía por parte de los jóvenes.</a:t>
            </a:r>
          </a:p>
          <a:p>
            <a:pPr marL="342900" indent="-342900">
              <a:buFont typeface="Wingdings" panose="05000000000000000000" pitchFamily="2" charset="2"/>
              <a:buChar char="§"/>
            </a:pPr>
            <a:r>
              <a:rPr lang="es-ES" sz="2400" dirty="0"/>
              <a:t> Participan jóvenes de toda España.</a:t>
            </a:r>
          </a:p>
          <a:p>
            <a:pPr marL="342900" indent="-342900">
              <a:buFont typeface="Wingdings" panose="05000000000000000000" pitchFamily="2" charset="2"/>
              <a:buChar char="§"/>
            </a:pPr>
            <a:r>
              <a:rPr lang="es-ES" sz="2400" dirty="0"/>
              <a:t>Premios de </a:t>
            </a:r>
            <a:r>
              <a:rPr lang="es-ES" sz="2400" b="1" dirty="0"/>
              <a:t>1.200, 1.000, 800 y 299</a:t>
            </a:r>
            <a:r>
              <a:rPr lang="es-ES" sz="2400" dirty="0"/>
              <a:t> euros para los participantes, además de un premio a la mejor Universidad.</a:t>
            </a:r>
          </a:p>
          <a:p>
            <a:pPr marL="342900" indent="-342900">
              <a:buFont typeface="Wingdings" panose="05000000000000000000" pitchFamily="2" charset="2"/>
              <a:buChar char="§"/>
            </a:pPr>
            <a:r>
              <a:rPr lang="es-ES" sz="2400" dirty="0"/>
              <a:t>Este curso se realizó en la UCO, en </a:t>
            </a:r>
            <a:r>
              <a:rPr lang="es-ES" sz="2400" b="1" dirty="0"/>
              <a:t>Junio de 2017</a:t>
            </a:r>
            <a:r>
              <a:rPr lang="es-ES" sz="2400" dirty="0"/>
              <a:t>.</a:t>
            </a:r>
          </a:p>
          <a:p>
            <a:endParaRPr lang="es-ES" dirty="0"/>
          </a:p>
        </p:txBody>
      </p:sp>
      <p:pic>
        <p:nvPicPr>
          <p:cNvPr id="52226" name="Picture 2" descr="Resultado de imagen de olimpiadas de economia 2017 cordo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628800"/>
            <a:ext cx="5002936" cy="4623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drape"/>
      </p:transition>
    </mc:Choice>
    <mc:Fallback xmlns="">
      <p:transition spd="slow" advClick="0"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9143999" cy="7025870"/>
          </a:xfrm>
          <a:prstGeom prst="rect">
            <a:avLst/>
          </a:prstGeom>
        </p:spPr>
      </p:pic>
      <p:pic>
        <p:nvPicPr>
          <p:cNvPr id="2" name="Imagen 1"/>
          <p:cNvPicPr>
            <a:picLocks noChangeAspect="1"/>
          </p:cNvPicPr>
          <p:nvPr/>
        </p:nvPicPr>
        <p:blipFill>
          <a:blip r:embed="rId3"/>
          <a:stretch>
            <a:fillRect/>
          </a:stretch>
        </p:blipFill>
        <p:spPr>
          <a:xfrm>
            <a:off x="0" y="4612024"/>
            <a:ext cx="860457" cy="474553"/>
          </a:xfrm>
          <a:prstGeom prst="rect">
            <a:avLst/>
          </a:prstGeom>
        </p:spPr>
      </p:pic>
      <p:pic>
        <p:nvPicPr>
          <p:cNvPr id="3" name="Imagen 2"/>
          <p:cNvPicPr>
            <a:picLocks noChangeAspect="1"/>
          </p:cNvPicPr>
          <p:nvPr/>
        </p:nvPicPr>
        <p:blipFill>
          <a:blip r:embed="rId4"/>
          <a:stretch>
            <a:fillRect/>
          </a:stretch>
        </p:blipFill>
        <p:spPr>
          <a:xfrm>
            <a:off x="0" y="5086577"/>
            <a:ext cx="860457" cy="435710"/>
          </a:xfrm>
          <a:prstGeom prst="rect">
            <a:avLst/>
          </a:prstGeom>
        </p:spPr>
      </p:pic>
      <p:pic>
        <p:nvPicPr>
          <p:cNvPr id="5" name="Imagen 4"/>
          <p:cNvPicPr>
            <a:picLocks noChangeAspect="1"/>
          </p:cNvPicPr>
          <p:nvPr/>
        </p:nvPicPr>
        <p:blipFill>
          <a:blip r:embed="rId5"/>
          <a:stretch>
            <a:fillRect/>
          </a:stretch>
        </p:blipFill>
        <p:spPr>
          <a:xfrm>
            <a:off x="0" y="5997717"/>
            <a:ext cx="857250" cy="383298"/>
          </a:xfrm>
          <a:prstGeom prst="rect">
            <a:avLst/>
          </a:prstGeom>
        </p:spPr>
      </p:pic>
      <p:pic>
        <p:nvPicPr>
          <p:cNvPr id="6" name="Imagen 5"/>
          <p:cNvPicPr>
            <a:picLocks noChangeAspect="1"/>
          </p:cNvPicPr>
          <p:nvPr/>
        </p:nvPicPr>
        <p:blipFill>
          <a:blip r:embed="rId6"/>
          <a:stretch>
            <a:fillRect/>
          </a:stretch>
        </p:blipFill>
        <p:spPr>
          <a:xfrm>
            <a:off x="0" y="3812384"/>
            <a:ext cx="860457" cy="798763"/>
          </a:xfrm>
          <a:prstGeom prst="rect">
            <a:avLst/>
          </a:prstGeom>
        </p:spPr>
      </p:pic>
      <p:pic>
        <p:nvPicPr>
          <p:cNvPr id="7" name="Imagen 6"/>
          <p:cNvPicPr>
            <a:picLocks noChangeAspect="1"/>
          </p:cNvPicPr>
          <p:nvPr/>
        </p:nvPicPr>
        <p:blipFill>
          <a:blip r:embed="rId7"/>
          <a:stretch>
            <a:fillRect/>
          </a:stretch>
        </p:blipFill>
        <p:spPr>
          <a:xfrm>
            <a:off x="0" y="5522287"/>
            <a:ext cx="860457" cy="475430"/>
          </a:xfrm>
          <a:prstGeom prst="rect">
            <a:avLst/>
          </a:prstGeom>
        </p:spPr>
      </p:pic>
      <p:pic>
        <p:nvPicPr>
          <p:cNvPr id="8" name="Imagen 7"/>
          <p:cNvPicPr>
            <a:picLocks noChangeAspect="1"/>
          </p:cNvPicPr>
          <p:nvPr/>
        </p:nvPicPr>
        <p:blipFill>
          <a:blip r:embed="rId8"/>
          <a:stretch>
            <a:fillRect/>
          </a:stretch>
        </p:blipFill>
        <p:spPr>
          <a:xfrm>
            <a:off x="0" y="6375796"/>
            <a:ext cx="857250" cy="427101"/>
          </a:xfrm>
          <a:prstGeom prst="rect">
            <a:avLst/>
          </a:prstGeom>
        </p:spPr>
      </p:pic>
    </p:spTree>
    <p:extLst>
      <p:ext uri="{BB962C8B-B14F-4D97-AF65-F5344CB8AC3E}">
        <p14:creationId xmlns:p14="http://schemas.microsoft.com/office/powerpoint/2010/main" val="208396669"/>
      </p:ext>
    </p:extLst>
  </p:cSld>
  <p:clrMapOvr>
    <a:masterClrMapping/>
  </p:clrMapOvr>
  <mc:AlternateContent xmlns:mc="http://schemas.openxmlformats.org/markup-compatibility/2006" xmlns:p14="http://schemas.microsoft.com/office/powerpoint/2010/main">
    <mc:Choice Requires="p14">
      <p:transition spd="slow" p14:dur="2250" advTm="2000">
        <p14:reveal/>
      </p:transition>
    </mc:Choice>
    <mc:Fallback xmlns="">
      <p:transition spd="slow"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5184576" cy="922114"/>
          </a:xfrm>
        </p:spPr>
        <p:txBody>
          <a:bodyPr/>
          <a:lstStyle/>
          <a:p>
            <a:r>
              <a:rPr lang="es-ES" b="1" dirty="0">
                <a:solidFill>
                  <a:srgbClr val="83031E"/>
                </a:solidFill>
              </a:rPr>
              <a:t>Debate y Oratoria</a:t>
            </a:r>
            <a:r>
              <a:rPr lang="es-ES" dirty="0">
                <a:solidFill>
                  <a:srgbClr val="83031E"/>
                </a:solidFill>
              </a:rPr>
              <a:t> </a:t>
            </a:r>
          </a:p>
        </p:txBody>
      </p:sp>
      <p:sp>
        <p:nvSpPr>
          <p:cNvPr id="3" name="2 Marcador de contenido"/>
          <p:cNvSpPr>
            <a:spLocks noGrp="1"/>
          </p:cNvSpPr>
          <p:nvPr>
            <p:ph sz="quarter" idx="1"/>
          </p:nvPr>
        </p:nvSpPr>
        <p:spPr>
          <a:xfrm>
            <a:off x="467544" y="1268760"/>
            <a:ext cx="5043494" cy="4543444"/>
          </a:xfrm>
        </p:spPr>
        <p:txBody>
          <a:bodyPr>
            <a:noAutofit/>
          </a:bodyPr>
          <a:lstStyle/>
          <a:p>
            <a:pPr>
              <a:buClrTx/>
            </a:pPr>
            <a:r>
              <a:rPr lang="es-ES" sz="2800" dirty="0"/>
              <a:t>La Facultad cuenta con el </a:t>
            </a:r>
            <a:r>
              <a:rPr lang="es-ES" sz="2800" b="1" dirty="0"/>
              <a:t>Aula de Oratoria y Comunicación</a:t>
            </a:r>
            <a:r>
              <a:rPr lang="es-ES" sz="2800" dirty="0"/>
              <a:t>, así como diversas asociaciones de alumnos. Aunque también existen otras asociaciones de debate independientes con una fuerte vinculación con nuestro Centro.</a:t>
            </a:r>
          </a:p>
          <a:p>
            <a:pPr>
              <a:buClrTx/>
            </a:pPr>
            <a:endParaRPr lang="es-ES" sz="2800" dirty="0"/>
          </a:p>
          <a:p>
            <a:pPr>
              <a:buClrTx/>
            </a:pPr>
            <a:r>
              <a:rPr lang="es-ES" sz="2800" dirty="0"/>
              <a:t>El debate no solo </a:t>
            </a:r>
            <a:r>
              <a:rPr lang="es-ES" sz="2800" b="1" dirty="0"/>
              <a:t>diferencia el currículum,</a:t>
            </a:r>
            <a:r>
              <a:rPr lang="es-ES" sz="2800" dirty="0"/>
              <a:t> sino que permite viajar y formarse mejor como profesional y como ciudadano. </a:t>
            </a:r>
          </a:p>
        </p:txBody>
      </p:sp>
      <p:pic>
        <p:nvPicPr>
          <p:cNvPr id="64514" name="Picture 2" descr="C:\Users\Usuario\Desktop\CzT4yvCWEAAdWGl.jpg"/>
          <p:cNvPicPr>
            <a:picLocks noChangeAspect="1" noChangeArrowheads="1"/>
          </p:cNvPicPr>
          <p:nvPr/>
        </p:nvPicPr>
        <p:blipFill>
          <a:blip r:embed="rId2" cstate="print"/>
          <a:srcRect/>
          <a:stretch>
            <a:fillRect/>
          </a:stretch>
        </p:blipFill>
        <p:spPr bwMode="auto">
          <a:xfrm>
            <a:off x="5796136" y="1268760"/>
            <a:ext cx="2846773" cy="2143140"/>
          </a:xfrm>
          <a:prstGeom prst="rect">
            <a:avLst/>
          </a:prstGeom>
          <a:noFill/>
        </p:spPr>
      </p:pic>
      <p:pic>
        <p:nvPicPr>
          <p:cNvPr id="64515" name="Picture 3" descr="C:\Users\Usuario\Desktop\CzQdmNPWQAEtOqj.jpg"/>
          <p:cNvPicPr>
            <a:picLocks noChangeAspect="1" noChangeArrowheads="1"/>
          </p:cNvPicPr>
          <p:nvPr/>
        </p:nvPicPr>
        <p:blipFill>
          <a:blip r:embed="rId3" cstate="print"/>
          <a:srcRect/>
          <a:stretch>
            <a:fillRect/>
          </a:stretch>
        </p:blipFill>
        <p:spPr bwMode="auto">
          <a:xfrm>
            <a:off x="5795079" y="3490810"/>
            <a:ext cx="2847830" cy="2143140"/>
          </a:xfrm>
          <a:prstGeom prst="rect">
            <a:avLst/>
          </a:prstGeom>
          <a:noFill/>
        </p:spPr>
      </p:pic>
      <p:pic>
        <p:nvPicPr>
          <p:cNvPr id="9" name="Picture 5" descr="Escudo negro 1"/>
          <p:cNvPicPr>
            <a:picLocks noChangeAspect="1" noChangeArrowheads="1"/>
          </p:cNvPicPr>
          <p:nvPr/>
        </p:nvPicPr>
        <p:blipFill>
          <a:blip r:embed="rId4" cstate="print"/>
          <a:srcRect/>
          <a:stretch>
            <a:fillRect/>
          </a:stretch>
        </p:blipFill>
        <p:spPr bwMode="auto">
          <a:xfrm>
            <a:off x="8143900" y="5786454"/>
            <a:ext cx="793748" cy="793748"/>
          </a:xfrm>
          <a:prstGeom prst="rect">
            <a:avLst/>
          </a:prstGeom>
          <a:noFill/>
          <a:ln w="9525">
            <a:noFill/>
            <a:miter lim="800000"/>
            <a:headEnd/>
            <a:tailEnd/>
          </a:ln>
        </p:spPr>
      </p:pic>
      <p:pic>
        <p:nvPicPr>
          <p:cNvPr id="10" name="Picture 4" descr="logoFINAL"/>
          <p:cNvPicPr>
            <a:picLocks noChangeAspect="1" noChangeArrowheads="1"/>
          </p:cNvPicPr>
          <p:nvPr/>
        </p:nvPicPr>
        <p:blipFill>
          <a:blip r:embed="rId5" cstate="print"/>
          <a:srcRect/>
          <a:stretch>
            <a:fillRect/>
          </a:stretch>
        </p:blipFill>
        <p:spPr bwMode="auto">
          <a:xfrm>
            <a:off x="7072330" y="5715016"/>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advClick="0" advTm="2000">
        <p:cover/>
      </p:transition>
    </mc:Choice>
    <mc:Fallback xmlns="">
      <p:transition spd="slow" advClick="0" advTm="2000">
        <p:cov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Tabla"/>
          <p:cNvGraphicFramePr>
            <a:graphicFrameLocks noGrp="1"/>
          </p:cNvGraphicFramePr>
          <p:nvPr>
            <p:extLst>
              <p:ext uri="{D42A27DB-BD31-4B8C-83A1-F6EECF244321}">
                <p14:modId xmlns:p14="http://schemas.microsoft.com/office/powerpoint/2010/main" val="2767922638"/>
              </p:ext>
            </p:extLst>
          </p:nvPr>
        </p:nvGraphicFramePr>
        <p:xfrm>
          <a:off x="163469" y="1268760"/>
          <a:ext cx="8774180" cy="1514900"/>
        </p:xfrm>
        <a:graphic>
          <a:graphicData uri="http://schemas.openxmlformats.org/drawingml/2006/table">
            <a:tbl>
              <a:tblPr firstRow="1" bandRow="1">
                <a:tableStyleId>{5C22544A-7EE6-4342-B048-85BDC9FD1C3A}</a:tableStyleId>
              </a:tblPr>
              <a:tblGrid>
                <a:gridCol w="8774180">
                  <a:extLst>
                    <a:ext uri="{9D8B030D-6E8A-4147-A177-3AD203B41FA5}">
                      <a16:colId xmlns:a16="http://schemas.microsoft.com/office/drawing/2014/main" val="20000"/>
                    </a:ext>
                  </a:extLst>
                </a:gridCol>
              </a:tblGrid>
              <a:tr h="1514900">
                <a:tc>
                  <a:txBody>
                    <a:bodyPr/>
                    <a:lstStyle/>
                    <a:p>
                      <a:endParaRPr lang="es-ES" dirty="0"/>
                    </a:p>
                  </a:txBody>
                  <a:tcP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2" name="Título 1"/>
          <p:cNvSpPr>
            <a:spLocks noGrp="1"/>
          </p:cNvSpPr>
          <p:nvPr>
            <p:ph type="title"/>
          </p:nvPr>
        </p:nvSpPr>
        <p:spPr/>
        <p:txBody>
          <a:bodyPr>
            <a:normAutofit fontScale="90000"/>
          </a:bodyPr>
          <a:lstStyle/>
          <a:p>
            <a:pPr algn="ctr"/>
            <a:r>
              <a:rPr lang="es-ES" b="1" dirty="0">
                <a:solidFill>
                  <a:srgbClr val="83031E"/>
                </a:solidFill>
              </a:rPr>
              <a:t>Asociaciones y competencias de debate</a:t>
            </a:r>
          </a:p>
        </p:txBody>
      </p:sp>
      <p:pic>
        <p:nvPicPr>
          <p:cNvPr id="46086" name="Picture 6" descr="http://www.uco.es/derechoyccee/principal/club-debate/imagenes/club_deb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894" y="1352757"/>
            <a:ext cx="1273269" cy="1314343"/>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http://www.uco.es/derechoyccee/principal/club-debate/imagenes/pruebadilem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554" y="3305772"/>
            <a:ext cx="1799458" cy="846804"/>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962" y="1352757"/>
            <a:ext cx="1308501" cy="131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descr="IV UCOMUN 2019 – MODEL UNITED NA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753" y="4983859"/>
            <a:ext cx="1998418" cy="1412632"/>
          </a:xfrm>
          <a:prstGeom prst="rect">
            <a:avLst/>
          </a:prstGeom>
          <a:noFill/>
          <a:extLst>
            <a:ext uri="{909E8E84-426E-40DD-AFC4-6F175D3DCCD1}">
              <a14:hiddenFill xmlns:a14="http://schemas.microsoft.com/office/drawing/2010/main">
                <a:solidFill>
                  <a:srgbClr val="FFFFFF"/>
                </a:solidFill>
              </a14:hiddenFill>
            </a:ext>
          </a:extLst>
        </p:spPr>
      </p:pic>
      <p:pic>
        <p:nvPicPr>
          <p:cNvPr id="46090" name="Picture 10" descr="http://www.uco.es/derechoyccee/principal/club-debate/imagenes/trescultura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102" y="5274989"/>
            <a:ext cx="2307884" cy="67267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63468" y="3445536"/>
            <a:ext cx="1766188" cy="707886"/>
          </a:xfrm>
          <a:prstGeom prst="rect">
            <a:avLst/>
          </a:prstGeom>
          <a:noFill/>
        </p:spPr>
        <p:txBody>
          <a:bodyPr wrap="square" rtlCol="0">
            <a:spAutoFit/>
          </a:bodyPr>
          <a:lstStyle/>
          <a:p>
            <a:pPr algn="ctr"/>
            <a:r>
              <a:rPr lang="es-ES" sz="2000" b="1" i="1" dirty="0"/>
              <a:t>Asociación de miembros</a:t>
            </a:r>
          </a:p>
        </p:txBody>
      </p:sp>
      <p:sp>
        <p:nvSpPr>
          <p:cNvPr id="12" name="11 CuadroTexto"/>
          <p:cNvSpPr txBox="1"/>
          <p:nvPr/>
        </p:nvSpPr>
        <p:spPr>
          <a:xfrm>
            <a:off x="109525" y="1545038"/>
            <a:ext cx="1748431" cy="1015663"/>
          </a:xfrm>
          <a:prstGeom prst="rect">
            <a:avLst/>
          </a:prstGeom>
          <a:noFill/>
        </p:spPr>
        <p:txBody>
          <a:bodyPr wrap="square" rtlCol="0">
            <a:spAutoFit/>
          </a:bodyPr>
          <a:lstStyle/>
          <a:p>
            <a:pPr algn="ctr"/>
            <a:r>
              <a:rPr lang="es-ES" sz="2000" b="1" i="1" dirty="0"/>
              <a:t>Grupo de trabajo de la Universidad</a:t>
            </a:r>
          </a:p>
        </p:txBody>
      </p:sp>
      <p:sp>
        <p:nvSpPr>
          <p:cNvPr id="13" name="12 CuadroTexto"/>
          <p:cNvSpPr txBox="1"/>
          <p:nvPr/>
        </p:nvSpPr>
        <p:spPr>
          <a:xfrm>
            <a:off x="51602" y="4994205"/>
            <a:ext cx="1891829" cy="1323439"/>
          </a:xfrm>
          <a:prstGeom prst="rect">
            <a:avLst/>
          </a:prstGeom>
          <a:noFill/>
        </p:spPr>
        <p:txBody>
          <a:bodyPr wrap="square" rtlCol="0">
            <a:spAutoFit/>
          </a:bodyPr>
          <a:lstStyle/>
          <a:p>
            <a:pPr algn="ctr"/>
            <a:r>
              <a:rPr lang="es-ES" sz="2000" b="1" i="1" dirty="0"/>
              <a:t>Torneos de debate inter-universitarios propios</a:t>
            </a:r>
          </a:p>
        </p:txBody>
      </p:sp>
      <p:sp>
        <p:nvSpPr>
          <p:cNvPr id="5" name="4 Rectángulo"/>
          <p:cNvSpPr/>
          <p:nvPr/>
        </p:nvSpPr>
        <p:spPr>
          <a:xfrm>
            <a:off x="4790372" y="3353521"/>
            <a:ext cx="2054314" cy="1015663"/>
          </a:xfrm>
          <a:prstGeom prst="rect">
            <a:avLst/>
          </a:prstGeom>
        </p:spPr>
        <p:txBody>
          <a:bodyPr wrap="square">
            <a:spAutoFit/>
          </a:bodyPr>
          <a:lstStyle/>
          <a:p>
            <a:pPr lvl="0" algn="ctr"/>
            <a:r>
              <a:rPr lang="es-ES" sz="2000" b="1" i="1" dirty="0">
                <a:solidFill>
                  <a:srgbClr val="002060"/>
                </a:solidFill>
                <a:latin typeface="Book Antiqua" pitchFamily="18" charset="0"/>
              </a:rPr>
              <a:t>Aula de Debate Asociación de Miembros</a:t>
            </a:r>
          </a:p>
        </p:txBody>
      </p:sp>
      <p:sp>
        <p:nvSpPr>
          <p:cNvPr id="10" name="9 Flecha abajo"/>
          <p:cNvSpPr/>
          <p:nvPr/>
        </p:nvSpPr>
        <p:spPr>
          <a:xfrm>
            <a:off x="5685198" y="2759400"/>
            <a:ext cx="237662" cy="420768"/>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abajo"/>
          <p:cNvSpPr/>
          <p:nvPr/>
        </p:nvSpPr>
        <p:spPr>
          <a:xfrm>
            <a:off x="3084452" y="2783660"/>
            <a:ext cx="237662" cy="508574"/>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abajo"/>
          <p:cNvSpPr/>
          <p:nvPr/>
        </p:nvSpPr>
        <p:spPr>
          <a:xfrm rot="1552739">
            <a:off x="2764263" y="4232675"/>
            <a:ext cx="242462" cy="714904"/>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abajo"/>
          <p:cNvSpPr/>
          <p:nvPr/>
        </p:nvSpPr>
        <p:spPr>
          <a:xfrm rot="19675905">
            <a:off x="3364713" y="4225834"/>
            <a:ext cx="247913" cy="728586"/>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711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9773" y="2783660"/>
            <a:ext cx="2021439" cy="202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descr="Escudo negro 1"/>
          <p:cNvPicPr>
            <a:picLocks noChangeAspect="1" noChangeArrowheads="1"/>
          </p:cNvPicPr>
          <p:nvPr/>
        </p:nvPicPr>
        <p:blipFill>
          <a:blip r:embed="rId8" cstate="print"/>
          <a:srcRect/>
          <a:stretch>
            <a:fillRect/>
          </a:stretch>
        </p:blipFill>
        <p:spPr bwMode="auto">
          <a:xfrm>
            <a:off x="8143900" y="5786454"/>
            <a:ext cx="793748" cy="793748"/>
          </a:xfrm>
          <a:prstGeom prst="rect">
            <a:avLst/>
          </a:prstGeom>
          <a:noFill/>
          <a:ln w="9525">
            <a:noFill/>
            <a:miter lim="800000"/>
            <a:headEnd/>
            <a:tailEnd/>
          </a:ln>
        </p:spPr>
      </p:pic>
      <p:pic>
        <p:nvPicPr>
          <p:cNvPr id="25" name="Picture 4" descr="logoFINAL"/>
          <p:cNvPicPr>
            <a:picLocks noChangeAspect="1" noChangeArrowheads="1"/>
          </p:cNvPicPr>
          <p:nvPr/>
        </p:nvPicPr>
        <p:blipFill>
          <a:blip r:embed="rId9" cstate="print"/>
          <a:srcRect/>
          <a:stretch>
            <a:fillRect/>
          </a:stretch>
        </p:blipFill>
        <p:spPr bwMode="auto">
          <a:xfrm>
            <a:off x="7072330" y="5715016"/>
            <a:ext cx="948163" cy="928670"/>
          </a:xfrm>
          <a:prstGeom prst="rect">
            <a:avLst/>
          </a:prstGeom>
          <a:noFill/>
          <a:ln w="9525">
            <a:noFill/>
            <a:miter lim="800000"/>
            <a:headEnd/>
            <a:tailEnd/>
          </a:ln>
        </p:spPr>
      </p:pic>
      <p:cxnSp>
        <p:nvCxnSpPr>
          <p:cNvPr id="16" name="15 Conector recto"/>
          <p:cNvCxnSpPr/>
          <p:nvPr/>
        </p:nvCxnSpPr>
        <p:spPr>
          <a:xfrm>
            <a:off x="4572000" y="3180168"/>
            <a:ext cx="0" cy="1328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6997920" y="3180168"/>
            <a:ext cx="0" cy="1328952"/>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Cerrar llave"/>
          <p:cNvSpPr/>
          <p:nvPr/>
        </p:nvSpPr>
        <p:spPr>
          <a:xfrm>
            <a:off x="1871423" y="1428478"/>
            <a:ext cx="144016" cy="12386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1" name="30 Cerrar llave"/>
          <p:cNvSpPr/>
          <p:nvPr/>
        </p:nvSpPr>
        <p:spPr>
          <a:xfrm>
            <a:off x="1854347" y="3180168"/>
            <a:ext cx="144016" cy="12386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31 Cerrar llave"/>
          <p:cNvSpPr/>
          <p:nvPr/>
        </p:nvSpPr>
        <p:spPr>
          <a:xfrm>
            <a:off x="1827207" y="4964647"/>
            <a:ext cx="116224" cy="13105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935233904"/>
      </p:ext>
    </p:extLst>
  </p:cSld>
  <p:clrMapOvr>
    <a:masterClrMapping/>
  </p:clrMapOvr>
  <mc:AlternateContent xmlns:mc="http://schemas.openxmlformats.org/markup-compatibility/2006" xmlns:p14="http://schemas.microsoft.com/office/powerpoint/2010/main">
    <mc:Choice Requires="p14">
      <p:transition spd="slow" p14:dur="1400" advClick="0" advTm="2000">
        <p14:doors dir="vert"/>
      </p:transition>
    </mc:Choice>
    <mc:Fallback xmlns="">
      <p:transition spd="slow" advClick="0" advTm="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83031E"/>
                </a:solidFill>
              </a:rPr>
              <a:t> </a:t>
            </a:r>
          </a:p>
        </p:txBody>
      </p:sp>
      <p:sp>
        <p:nvSpPr>
          <p:cNvPr id="3" name="2 Marcador de contenido"/>
          <p:cNvSpPr>
            <a:spLocks noGrp="1"/>
          </p:cNvSpPr>
          <p:nvPr>
            <p:ph sz="quarter" idx="1"/>
          </p:nvPr>
        </p:nvSpPr>
        <p:spPr>
          <a:xfrm>
            <a:off x="438122" y="4077072"/>
            <a:ext cx="8258204" cy="2411411"/>
          </a:xfrm>
        </p:spPr>
        <p:txBody>
          <a:bodyPr>
            <a:normAutofit/>
          </a:bodyPr>
          <a:lstStyle/>
          <a:p>
            <a:pPr>
              <a:buClr>
                <a:schemeClr val="tx1"/>
              </a:buClr>
            </a:pPr>
            <a:r>
              <a:rPr lang="es-ES" dirty="0"/>
              <a:t>La </a:t>
            </a:r>
            <a:r>
              <a:rPr lang="es-ES" i="1" dirty="0" err="1"/>
              <a:t>European</a:t>
            </a:r>
            <a:r>
              <a:rPr lang="es-ES" i="1" dirty="0"/>
              <a:t> </a:t>
            </a:r>
            <a:r>
              <a:rPr lang="es-ES" i="1" dirty="0" err="1"/>
              <a:t>Law</a:t>
            </a:r>
            <a:r>
              <a:rPr lang="es-ES" i="1" dirty="0"/>
              <a:t> </a:t>
            </a:r>
            <a:r>
              <a:rPr lang="es-ES" i="1" dirty="0" err="1"/>
              <a:t>Student</a:t>
            </a:r>
            <a:r>
              <a:rPr lang="es-ES" i="1" dirty="0"/>
              <a:t> </a:t>
            </a:r>
            <a:r>
              <a:rPr lang="es-ES" i="1" dirty="0" err="1"/>
              <a:t>Association</a:t>
            </a:r>
            <a:r>
              <a:rPr lang="es-ES" i="1" dirty="0"/>
              <a:t> </a:t>
            </a:r>
            <a:r>
              <a:rPr lang="es-ES" dirty="0"/>
              <a:t> es una asociación de ámbito europeo que se dedica a realizar actividades como intercambios, prácticas y organización de cursos de verano. La UCO tiene una sede en esta Facultad.</a:t>
            </a:r>
          </a:p>
        </p:txBody>
      </p:sp>
      <p:pic>
        <p:nvPicPr>
          <p:cNvPr id="65538" name="Picture 2" descr="C:\Users\Usuario\Desktop\elsa.jpg"/>
          <p:cNvPicPr>
            <a:picLocks noChangeAspect="1" noChangeArrowheads="1"/>
          </p:cNvPicPr>
          <p:nvPr/>
        </p:nvPicPr>
        <p:blipFill>
          <a:blip r:embed="rId2"/>
          <a:srcRect/>
          <a:stretch>
            <a:fillRect/>
          </a:stretch>
        </p:blipFill>
        <p:spPr bwMode="auto">
          <a:xfrm>
            <a:off x="789592" y="692696"/>
            <a:ext cx="7705752" cy="3048005"/>
          </a:xfrm>
          <a:prstGeom prst="rect">
            <a:avLst/>
          </a:prstGeom>
          <a:noFill/>
        </p:spPr>
      </p:pic>
      <p:pic>
        <p:nvPicPr>
          <p:cNvPr id="7" name="Picture 5" descr="Escudo negro 1"/>
          <p:cNvPicPr>
            <a:picLocks noChangeAspect="1" noChangeArrowheads="1"/>
          </p:cNvPicPr>
          <p:nvPr/>
        </p:nvPicPr>
        <p:blipFill>
          <a:blip r:embed="rId3" cstate="print"/>
          <a:srcRect/>
          <a:stretch>
            <a:fillRect/>
          </a:stretch>
        </p:blipFill>
        <p:spPr bwMode="auto">
          <a:xfrm>
            <a:off x="8143900" y="5786454"/>
            <a:ext cx="793748" cy="793748"/>
          </a:xfrm>
          <a:prstGeom prst="rect">
            <a:avLst/>
          </a:prstGeom>
          <a:noFill/>
          <a:ln w="9525">
            <a:noFill/>
            <a:miter lim="800000"/>
            <a:headEnd/>
            <a:tailEnd/>
          </a:ln>
        </p:spPr>
      </p:pic>
      <p:pic>
        <p:nvPicPr>
          <p:cNvPr id="8" name="Picture 4" descr="logoFINAL"/>
          <p:cNvPicPr>
            <a:picLocks noChangeAspect="1" noChangeArrowheads="1"/>
          </p:cNvPicPr>
          <p:nvPr/>
        </p:nvPicPr>
        <p:blipFill>
          <a:blip r:embed="rId4" cstate="print"/>
          <a:srcRect/>
          <a:stretch>
            <a:fillRect/>
          </a:stretch>
        </p:blipFill>
        <p:spPr bwMode="auto">
          <a:xfrm>
            <a:off x="7072330" y="5715016"/>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advClick="0" advTm="2000">
        <p:wipe dir="u"/>
      </p:transition>
    </mc:Choice>
    <mc:Fallback xmlns="">
      <p:transition spd="slow" advClick="0" advTm="2000">
        <p:wipe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41578" y="417662"/>
            <a:ext cx="7077788" cy="1884379"/>
          </a:xfrm>
        </p:spPr>
        <p:txBody>
          <a:bodyPr>
            <a:noAutofit/>
          </a:bodyPr>
          <a:lstStyle/>
          <a:p>
            <a:pPr algn="ctr"/>
            <a:r>
              <a:rPr lang="es-ES" sz="6600" dirty="0">
                <a:ln>
                  <a:solidFill>
                    <a:schemeClr val="accent2">
                      <a:lumMod val="50000"/>
                    </a:schemeClr>
                  </a:solidFill>
                </a:ln>
                <a:solidFill>
                  <a:schemeClr val="accent2">
                    <a:lumMod val="60000"/>
                    <a:lumOff val="40000"/>
                  </a:schemeClr>
                </a:solidFill>
                <a:latin typeface="Brush Script MT" pitchFamily="66" charset="0"/>
                <a:ea typeface="Pacifico" panose="02000000000000000000" pitchFamily="2" charset="0"/>
              </a:rPr>
              <a:t>Tuna Universitaria Derecho de Córdoba</a:t>
            </a:r>
            <a:endParaRPr lang="es-ES" sz="6600" dirty="0">
              <a:solidFill>
                <a:schemeClr val="accent1">
                  <a:lumMod val="75000"/>
                </a:schemeClr>
              </a:solidFill>
              <a:latin typeface="Brush Script MT" pitchFamily="66" charset="0"/>
            </a:endParaRPr>
          </a:p>
        </p:txBody>
      </p:sp>
      <p:sp>
        <p:nvSpPr>
          <p:cNvPr id="10" name="Rectangle 2">
            <a:extLst>
              <a:ext uri="{FF2B5EF4-FFF2-40B4-BE49-F238E27FC236}">
                <a16:creationId xmlns:a16="http://schemas.microsoft.com/office/drawing/2014/main" id="{C8D185B8-01A4-45A2-A32A-33BF6E7BCEA3}"/>
              </a:ext>
            </a:extLst>
          </p:cNvPr>
          <p:cNvSpPr txBox="1">
            <a:spLocks noChangeArrowheads="1"/>
          </p:cNvSpPr>
          <p:nvPr/>
        </p:nvSpPr>
        <p:spPr>
          <a:xfrm>
            <a:off x="386584" y="3068960"/>
            <a:ext cx="8384188" cy="14428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endParaRPr lang="es-ES" dirty="0">
              <a:ln>
                <a:solidFill>
                  <a:srgbClr val="BD582C">
                    <a:lumMod val="50000"/>
                  </a:srgbClr>
                </a:solidFill>
              </a:ln>
              <a:solidFill>
                <a:prstClr val="white"/>
              </a:solidFill>
              <a:latin typeface="Pacifico" panose="02000000000000000000" pitchFamily="2" charset="0"/>
              <a:ea typeface="Pacifico" panose="02000000000000000000" pitchFamily="2" charset="0"/>
            </a:endParaRPr>
          </a:p>
        </p:txBody>
      </p:sp>
      <p:sp>
        <p:nvSpPr>
          <p:cNvPr id="3" name="2 CuadroTexto"/>
          <p:cNvSpPr txBox="1"/>
          <p:nvPr/>
        </p:nvSpPr>
        <p:spPr>
          <a:xfrm>
            <a:off x="1534373" y="5352187"/>
            <a:ext cx="6480720" cy="461665"/>
          </a:xfrm>
          <a:prstGeom prst="rect">
            <a:avLst/>
          </a:prstGeom>
          <a:noFill/>
        </p:spPr>
        <p:txBody>
          <a:bodyPr wrap="square" rtlCol="0">
            <a:spAutoFit/>
          </a:bodyPr>
          <a:lstStyle/>
          <a:p>
            <a:r>
              <a:rPr lang="es-ES" sz="2400" dirty="0"/>
              <a:t>Página web: </a:t>
            </a:r>
            <a:r>
              <a:rPr lang="es-ES" sz="2400" dirty="0">
                <a:hlinkClick r:id="rId2"/>
              </a:rPr>
              <a:t>http://www.tunaderechocordoba.es/</a:t>
            </a:r>
            <a:endParaRPr lang="es-ES" sz="2400" dirty="0"/>
          </a:p>
        </p:txBody>
      </p:sp>
      <p:pic>
        <p:nvPicPr>
          <p:cNvPr id="1026" name="Picture 2" descr="Resultado de imagen de tuna derecho cordo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847" y="404664"/>
            <a:ext cx="2447925" cy="47022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305085"/>
            <a:ext cx="4977504" cy="280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Escudo negro 1"/>
          <p:cNvPicPr>
            <a:picLocks noChangeAspect="1" noChangeArrowheads="1"/>
          </p:cNvPicPr>
          <p:nvPr/>
        </p:nvPicPr>
        <p:blipFill>
          <a:blip r:embed="rId5" cstate="print"/>
          <a:srcRect/>
          <a:stretch>
            <a:fillRect/>
          </a:stretch>
        </p:blipFill>
        <p:spPr bwMode="auto">
          <a:xfrm>
            <a:off x="8143900" y="5786454"/>
            <a:ext cx="793748" cy="793748"/>
          </a:xfrm>
          <a:prstGeom prst="rect">
            <a:avLst/>
          </a:prstGeom>
          <a:noFill/>
          <a:ln w="9525">
            <a:noFill/>
            <a:miter lim="800000"/>
            <a:headEnd/>
            <a:tailEnd/>
          </a:ln>
        </p:spPr>
      </p:pic>
      <p:pic>
        <p:nvPicPr>
          <p:cNvPr id="13" name="Picture 4" descr="logoFINAL"/>
          <p:cNvPicPr>
            <a:picLocks noChangeAspect="1" noChangeArrowheads="1"/>
          </p:cNvPicPr>
          <p:nvPr/>
        </p:nvPicPr>
        <p:blipFill>
          <a:blip r:embed="rId6" cstate="print"/>
          <a:srcRect/>
          <a:stretch>
            <a:fillRect/>
          </a:stretch>
        </p:blipFill>
        <p:spPr bwMode="auto">
          <a:xfrm>
            <a:off x="7072330" y="5715016"/>
            <a:ext cx="948163" cy="928670"/>
          </a:xfrm>
          <a:prstGeom prst="rect">
            <a:avLst/>
          </a:prstGeom>
          <a:noFill/>
          <a:ln w="9525">
            <a:noFill/>
            <a:miter lim="800000"/>
            <a:headEnd/>
            <a:tailEnd/>
          </a:ln>
        </p:spPr>
      </p:pic>
    </p:spTree>
    <p:extLst>
      <p:ext uri="{BB962C8B-B14F-4D97-AF65-F5344CB8AC3E}">
        <p14:creationId xmlns:p14="http://schemas.microsoft.com/office/powerpoint/2010/main" val="3647224477"/>
      </p:ext>
    </p:extLst>
  </p:cSld>
  <p:clrMapOvr>
    <a:masterClrMapping/>
  </p:clrMapOvr>
  <mc:AlternateContent xmlns:mc="http://schemas.openxmlformats.org/markup-compatibility/2006" xmlns:p14="http://schemas.microsoft.com/office/powerpoint/2010/main">
    <mc:Choice Requires="p14">
      <p:transition spd="slow" p14:dur="3000" advClick="0" advTm="2000">
        <p14:vortex dir="r"/>
      </p:transition>
    </mc:Choice>
    <mc:Fallback xmlns="">
      <p:transition spd="slow" advClick="0" advTm="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5310F9D-93E9-4750-BDF1-6B27AE07D3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844" y="2391342"/>
            <a:ext cx="3069087" cy="3174068"/>
          </a:xfrm>
          <a:prstGeom prst="rect">
            <a:avLst/>
          </a:prstGeom>
        </p:spPr>
      </p:pic>
      <p:sp>
        <p:nvSpPr>
          <p:cNvPr id="3" name="Rectangle 2">
            <a:extLst>
              <a:ext uri="{FF2B5EF4-FFF2-40B4-BE49-F238E27FC236}">
                <a16:creationId xmlns:a16="http://schemas.microsoft.com/office/drawing/2014/main" id="{B9ACA986-8161-474D-848D-A5424B2F5C43}"/>
              </a:ext>
            </a:extLst>
          </p:cNvPr>
          <p:cNvSpPr txBox="1">
            <a:spLocks noChangeArrowheads="1"/>
          </p:cNvSpPr>
          <p:nvPr/>
        </p:nvSpPr>
        <p:spPr>
          <a:xfrm>
            <a:off x="189953" y="260648"/>
            <a:ext cx="8764094" cy="1442814"/>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s-ES" sz="6000" dirty="0">
                <a:ln>
                  <a:solidFill>
                    <a:schemeClr val="accent2">
                      <a:lumMod val="50000"/>
                    </a:schemeClr>
                  </a:solidFill>
                </a:ln>
                <a:solidFill>
                  <a:schemeClr val="accent2">
                    <a:lumMod val="60000"/>
                    <a:lumOff val="40000"/>
                  </a:schemeClr>
                </a:solidFill>
                <a:latin typeface="Brush Script MT" pitchFamily="66" charset="0"/>
                <a:ea typeface="Pacifico" panose="02000000000000000000" pitchFamily="2" charset="0"/>
              </a:rPr>
              <a:t>Consejo de Estudiantes de Derecho y Empresariales</a:t>
            </a:r>
          </a:p>
        </p:txBody>
      </p:sp>
      <p:sp>
        <p:nvSpPr>
          <p:cNvPr id="4" name="Rectángulo 3">
            <a:extLst>
              <a:ext uri="{FF2B5EF4-FFF2-40B4-BE49-F238E27FC236}">
                <a16:creationId xmlns:a16="http://schemas.microsoft.com/office/drawing/2014/main" id="{564A6216-2AF7-45FA-8C20-EC06E5D9F92A}"/>
              </a:ext>
            </a:extLst>
          </p:cNvPr>
          <p:cNvSpPr/>
          <p:nvPr/>
        </p:nvSpPr>
        <p:spPr>
          <a:xfrm>
            <a:off x="303251" y="1943204"/>
            <a:ext cx="5034310" cy="4070345"/>
          </a:xfrm>
          <a:prstGeom prst="rect">
            <a:avLst/>
          </a:prstGeom>
        </p:spPr>
        <p:txBody>
          <a:bodyPr wrap="square">
            <a:spAutoFit/>
          </a:bodyPr>
          <a:lstStyle/>
          <a:p>
            <a:pPr algn="just">
              <a:spcBef>
                <a:spcPct val="50000"/>
              </a:spcBef>
            </a:pPr>
            <a:r>
              <a:rPr lang="es-ES_tradnl" sz="2000" dirty="0">
                <a:latin typeface="Josefin Sans" pitchFamily="2" charset="0"/>
              </a:rPr>
              <a:t>Es el órgano que representa a los estudiantes de la Facultad.</a:t>
            </a:r>
          </a:p>
          <a:p>
            <a:pPr marL="457200" indent="-457200" algn="just">
              <a:spcBef>
                <a:spcPct val="50000"/>
              </a:spcBef>
              <a:buBlip>
                <a:blip r:embed="rId3">
                  <a:extLst>
                    <a:ext uri="{96DAC541-7B7A-43D3-8B79-37D633B846F1}">
                      <asvg:svgBlip xmlns:asvg="http://schemas.microsoft.com/office/drawing/2016/SVG/main" r:embed="rId4"/>
                    </a:ext>
                  </a:extLst>
                </a:blip>
              </a:buBlip>
            </a:pPr>
            <a:r>
              <a:rPr lang="es-ES" sz="1900" dirty="0">
                <a:latin typeface="Josefin Sans" pitchFamily="2" charset="0"/>
              </a:rPr>
              <a:t>Está formado por los </a:t>
            </a:r>
            <a:r>
              <a:rPr lang="es-ES" sz="1900" b="1" dirty="0">
                <a:latin typeface="Josefin Sans" pitchFamily="2" charset="0"/>
              </a:rPr>
              <a:t>delegados de clase</a:t>
            </a:r>
            <a:r>
              <a:rPr lang="es-ES" sz="1900" dirty="0">
                <a:latin typeface="Josefin Sans" pitchFamily="2" charset="0"/>
              </a:rPr>
              <a:t>, y representantes estudiantiles en otros órganos de la UCO.</a:t>
            </a:r>
          </a:p>
          <a:p>
            <a:pPr marL="457200" indent="-457200" algn="just">
              <a:spcBef>
                <a:spcPct val="50000"/>
              </a:spcBef>
              <a:buBlip>
                <a:blip r:embed="rId3">
                  <a:extLst>
                    <a:ext uri="{96DAC541-7B7A-43D3-8B79-37D633B846F1}">
                      <asvg:svgBlip xmlns:asvg="http://schemas.microsoft.com/office/drawing/2016/SVG/main" r:embed="rId4"/>
                    </a:ext>
                  </a:extLst>
                </a:blip>
              </a:buBlip>
            </a:pPr>
            <a:r>
              <a:rPr lang="es-ES" sz="1900" dirty="0">
                <a:latin typeface="Josefin Sans" pitchFamily="2" charset="0"/>
              </a:rPr>
              <a:t>Además de </a:t>
            </a:r>
            <a:r>
              <a:rPr lang="es-ES" sz="1900" b="1" dirty="0">
                <a:latin typeface="Josefin Sans" pitchFamily="2" charset="0"/>
              </a:rPr>
              <a:t>ser la voz de los estudiantes</a:t>
            </a:r>
            <a:r>
              <a:rPr lang="es-ES" sz="1900" dirty="0">
                <a:latin typeface="Josefin Sans" pitchFamily="2" charset="0"/>
              </a:rPr>
              <a:t> en todo lo que les afecta,</a:t>
            </a:r>
            <a:r>
              <a:rPr lang="es-ES" sz="1900" b="1" dirty="0">
                <a:latin typeface="Josefin Sans" pitchFamily="2" charset="0"/>
              </a:rPr>
              <a:t> </a:t>
            </a:r>
            <a:r>
              <a:rPr lang="es-ES" sz="1900" dirty="0">
                <a:latin typeface="Josefin Sans" pitchFamily="2" charset="0"/>
              </a:rPr>
              <a:t>también colabora en la </a:t>
            </a:r>
            <a:r>
              <a:rPr lang="es-ES" sz="1900" b="1" dirty="0">
                <a:latin typeface="Josefin Sans" pitchFamily="2" charset="0"/>
              </a:rPr>
              <a:t>organización de actividades</a:t>
            </a:r>
            <a:r>
              <a:rPr lang="es-ES" sz="1900" dirty="0">
                <a:latin typeface="Josefin Sans" pitchFamily="2" charset="0"/>
              </a:rPr>
              <a:t> (como la Semana Cultural, donaciones de sangre...) ayuda y resuelve las </a:t>
            </a:r>
            <a:r>
              <a:rPr lang="es-ES" sz="1900" b="1" dirty="0">
                <a:latin typeface="Josefin Sans" pitchFamily="2" charset="0"/>
              </a:rPr>
              <a:t>dudas de los alumnos...</a:t>
            </a:r>
          </a:p>
          <a:p>
            <a:pPr marL="457200" indent="-457200" algn="just">
              <a:spcBef>
                <a:spcPct val="50000"/>
              </a:spcBef>
              <a:buBlip>
                <a:blip r:embed="rId3">
                  <a:extLst>
                    <a:ext uri="{96DAC541-7B7A-43D3-8B79-37D633B846F1}">
                      <asvg:svgBlip xmlns:asvg="http://schemas.microsoft.com/office/drawing/2016/SVG/main" r:embed="rId4"/>
                    </a:ext>
                  </a:extLst>
                </a:blip>
              </a:buBlip>
            </a:pPr>
            <a:r>
              <a:rPr lang="es-ES" sz="1900" b="1" dirty="0">
                <a:latin typeface="Josefin Sans" pitchFamily="2" charset="0"/>
              </a:rPr>
              <a:t>Contacto: cede@uco.es y RR. SS.</a:t>
            </a:r>
            <a:endParaRPr lang="es-ES" sz="1900" dirty="0">
              <a:latin typeface="Josefin Sans" pitchFamily="2" charset="0"/>
            </a:endParaRPr>
          </a:p>
        </p:txBody>
      </p:sp>
      <p:pic>
        <p:nvPicPr>
          <p:cNvPr id="11" name="Picture 5" descr="Escudo negro 1"/>
          <p:cNvPicPr>
            <a:picLocks noChangeAspect="1" noChangeArrowheads="1"/>
          </p:cNvPicPr>
          <p:nvPr/>
        </p:nvPicPr>
        <p:blipFill>
          <a:blip r:embed="rId5" cstate="print"/>
          <a:srcRect/>
          <a:stretch>
            <a:fillRect/>
          </a:stretch>
        </p:blipFill>
        <p:spPr bwMode="auto">
          <a:xfrm>
            <a:off x="8143900" y="5786454"/>
            <a:ext cx="793748" cy="793748"/>
          </a:xfrm>
          <a:prstGeom prst="rect">
            <a:avLst/>
          </a:prstGeom>
          <a:noFill/>
          <a:ln w="9525">
            <a:noFill/>
            <a:miter lim="800000"/>
            <a:headEnd/>
            <a:tailEnd/>
          </a:ln>
        </p:spPr>
      </p:pic>
      <p:pic>
        <p:nvPicPr>
          <p:cNvPr id="12" name="Picture 4" descr="logoFINAL"/>
          <p:cNvPicPr>
            <a:picLocks noChangeAspect="1" noChangeArrowheads="1"/>
          </p:cNvPicPr>
          <p:nvPr/>
        </p:nvPicPr>
        <p:blipFill>
          <a:blip r:embed="rId6" cstate="print"/>
          <a:srcRect/>
          <a:stretch>
            <a:fillRect/>
          </a:stretch>
        </p:blipFill>
        <p:spPr bwMode="auto">
          <a:xfrm>
            <a:off x="7072330" y="5715016"/>
            <a:ext cx="948163" cy="928670"/>
          </a:xfrm>
          <a:prstGeom prst="rect">
            <a:avLst/>
          </a:prstGeom>
          <a:noFill/>
          <a:ln w="9525">
            <a:noFill/>
            <a:miter lim="800000"/>
            <a:headEnd/>
            <a:tailEnd/>
          </a:ln>
        </p:spPr>
      </p:pic>
    </p:spTree>
    <p:extLst>
      <p:ext uri="{BB962C8B-B14F-4D97-AF65-F5344CB8AC3E}">
        <p14:creationId xmlns:p14="http://schemas.microsoft.com/office/powerpoint/2010/main" val="3693349341"/>
      </p:ext>
    </p:extLst>
  </p:cSld>
  <p:clrMapOvr>
    <a:masterClrMapping/>
  </p:clrMapOvr>
  <mc:AlternateContent xmlns:mc="http://schemas.openxmlformats.org/markup-compatibility/2006" xmlns:p14="http://schemas.microsoft.com/office/powerpoint/2010/main">
    <mc:Choice Requires="p14">
      <p:transition spd="slow" p14:dur="3400" advClick="0" advTm="2000">
        <p14:reveal/>
      </p:transition>
    </mc:Choice>
    <mc:Fallback xmlns="">
      <p:transition spd="slow" advClick="0" advTm="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79512" y="116632"/>
            <a:ext cx="8712756" cy="954107"/>
          </a:xfrm>
        </p:spPr>
        <p:txBody>
          <a:bodyPr>
            <a:normAutofit fontScale="90000"/>
          </a:bodyPr>
          <a:lstStyle/>
          <a:p>
            <a:pPr eaLnBrk="1" hangingPunct="1">
              <a:defRPr/>
            </a:pPr>
            <a:r>
              <a:rPr lang="es-ES" sz="5400" dirty="0">
                <a:ln>
                  <a:solidFill>
                    <a:schemeClr val="accent2">
                      <a:lumMod val="50000"/>
                    </a:schemeClr>
                  </a:solidFill>
                </a:ln>
                <a:solidFill>
                  <a:schemeClr val="accent2">
                    <a:lumMod val="60000"/>
                    <a:lumOff val="40000"/>
                  </a:schemeClr>
                </a:solidFill>
                <a:latin typeface="Brush Script MT" pitchFamily="66" charset="0"/>
                <a:ea typeface="Pacifico" panose="02000000000000000000" pitchFamily="2" charset="0"/>
              </a:rPr>
              <a:t>Conoce la página Web de la Facultad</a:t>
            </a:r>
          </a:p>
        </p:txBody>
      </p:sp>
      <p:sp>
        <p:nvSpPr>
          <p:cNvPr id="1028" name="Text Box 3"/>
          <p:cNvSpPr txBox="1">
            <a:spLocks noChangeArrowheads="1"/>
          </p:cNvSpPr>
          <p:nvPr/>
        </p:nvSpPr>
        <p:spPr bwMode="auto">
          <a:xfrm>
            <a:off x="900113" y="6381750"/>
            <a:ext cx="8243887" cy="366713"/>
          </a:xfrm>
          <a:prstGeom prst="rect">
            <a:avLst/>
          </a:prstGeom>
          <a:noFill/>
          <a:ln w="9525">
            <a:noFill/>
            <a:miter lim="800000"/>
            <a:headEnd/>
            <a:tailEnd/>
          </a:ln>
        </p:spPr>
        <p:txBody>
          <a:bodyPr>
            <a:spAutoFit/>
          </a:bodyPr>
          <a:lstStyle/>
          <a:p>
            <a:pPr>
              <a:spcBef>
                <a:spcPct val="50000"/>
              </a:spcBef>
            </a:pPr>
            <a:r>
              <a:rPr lang="es-ES" dirty="0"/>
              <a:t> </a:t>
            </a:r>
          </a:p>
        </p:txBody>
      </p:sp>
      <p:sp>
        <p:nvSpPr>
          <p:cNvPr id="7" name="Text Box 6">
            <a:extLst>
              <a:ext uri="{FF2B5EF4-FFF2-40B4-BE49-F238E27FC236}">
                <a16:creationId xmlns:a16="http://schemas.microsoft.com/office/drawing/2014/main" id="{CE44BA0B-72FB-4BC7-BB16-E2AC76F5D924}"/>
              </a:ext>
            </a:extLst>
          </p:cNvPr>
          <p:cNvSpPr txBox="1">
            <a:spLocks noChangeArrowheads="1"/>
          </p:cNvSpPr>
          <p:nvPr/>
        </p:nvSpPr>
        <p:spPr bwMode="auto">
          <a:xfrm>
            <a:off x="5599938" y="1416586"/>
            <a:ext cx="3136862" cy="3323987"/>
          </a:xfrm>
          <a:prstGeom prst="rect">
            <a:avLst/>
          </a:prstGeom>
          <a:noFill/>
          <a:ln w="9525">
            <a:noFill/>
            <a:miter lim="800000"/>
            <a:headEnd/>
            <a:tailEnd/>
          </a:ln>
        </p:spPr>
        <p:txBody>
          <a:bodyPr wrap="square">
            <a:spAutoFit/>
          </a:bodyPr>
          <a:lstStyle/>
          <a:p>
            <a:pPr algn="ctr">
              <a:spcBef>
                <a:spcPct val="50000"/>
              </a:spcBef>
            </a:pPr>
            <a:r>
              <a:rPr lang="es-ES_tradnl" sz="2800" dirty="0">
                <a:solidFill>
                  <a:schemeClr val="accent3">
                    <a:lumMod val="50000"/>
                  </a:schemeClr>
                </a:solidFill>
                <a:latin typeface="Josefin Sans" pitchFamily="2" charset="0"/>
              </a:rPr>
              <a:t>...Donde se puede consultar mucha información de interés, avisos... </a:t>
            </a:r>
          </a:p>
          <a:p>
            <a:pPr algn="just">
              <a:spcBef>
                <a:spcPct val="50000"/>
              </a:spcBef>
            </a:pPr>
            <a:r>
              <a:rPr lang="es-ES_tradnl" sz="2800" b="1" dirty="0">
                <a:solidFill>
                  <a:schemeClr val="accent3">
                    <a:lumMod val="50000"/>
                  </a:schemeClr>
                </a:solidFill>
                <a:latin typeface="Josefin Sans" pitchFamily="2" charset="0"/>
              </a:rPr>
              <a:t>http://www.uco.es/derechoyccee/es/</a:t>
            </a:r>
          </a:p>
        </p:txBody>
      </p:sp>
      <p:pic>
        <p:nvPicPr>
          <p:cNvPr id="3" name="2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52736"/>
            <a:ext cx="5192685" cy="5089176"/>
          </a:xfrm>
          <a:prstGeom prst="rect">
            <a:avLst/>
          </a:prstGeom>
          <a:ln>
            <a:noFill/>
          </a:ln>
          <a:effectLst>
            <a:outerShdw blurRad="292100" dist="139700" dir="2700000" algn="tl" rotWithShape="0">
              <a:srgbClr val="333333">
                <a:alpha val="65000"/>
              </a:srgbClr>
            </a:outerShdw>
          </a:effectLst>
        </p:spPr>
      </p:pic>
      <p:pic>
        <p:nvPicPr>
          <p:cNvPr id="8" name="Picture 5" descr="Escudo negro 1"/>
          <p:cNvPicPr>
            <a:picLocks noChangeAspect="1" noChangeArrowheads="1"/>
          </p:cNvPicPr>
          <p:nvPr/>
        </p:nvPicPr>
        <p:blipFill>
          <a:blip r:embed="rId4" cstate="print"/>
          <a:srcRect/>
          <a:stretch>
            <a:fillRect/>
          </a:stretch>
        </p:blipFill>
        <p:spPr bwMode="auto">
          <a:xfrm>
            <a:off x="8143900" y="5786454"/>
            <a:ext cx="793748" cy="793748"/>
          </a:xfrm>
          <a:prstGeom prst="rect">
            <a:avLst/>
          </a:prstGeom>
          <a:noFill/>
          <a:ln w="9525">
            <a:noFill/>
            <a:miter lim="800000"/>
            <a:headEnd/>
            <a:tailEnd/>
          </a:ln>
        </p:spPr>
      </p:pic>
      <p:pic>
        <p:nvPicPr>
          <p:cNvPr id="11" name="Picture 4" descr="logoFINAL"/>
          <p:cNvPicPr>
            <a:picLocks noChangeAspect="1" noChangeArrowheads="1"/>
          </p:cNvPicPr>
          <p:nvPr/>
        </p:nvPicPr>
        <p:blipFill>
          <a:blip r:embed="rId5" cstate="print"/>
          <a:srcRect/>
          <a:stretch>
            <a:fillRect/>
          </a:stretch>
        </p:blipFill>
        <p:spPr bwMode="auto">
          <a:xfrm>
            <a:off x="7072330" y="5715016"/>
            <a:ext cx="948163" cy="928670"/>
          </a:xfrm>
          <a:prstGeom prst="rect">
            <a:avLst/>
          </a:prstGeom>
          <a:noFill/>
          <a:ln w="9525">
            <a:noFill/>
            <a:miter lim="800000"/>
            <a:headEnd/>
            <a:tailEnd/>
          </a:ln>
        </p:spPr>
      </p:pic>
    </p:spTree>
    <p:extLst>
      <p:ext uri="{BB962C8B-B14F-4D97-AF65-F5344CB8AC3E}">
        <p14:creationId xmlns:p14="http://schemas.microsoft.com/office/powerpoint/2010/main" val="461593993"/>
      </p:ext>
    </p:extLst>
  </p:cSld>
  <p:clrMapOvr>
    <a:masterClrMapping/>
  </p:clrMapOvr>
  <mc:AlternateContent xmlns:mc="http://schemas.openxmlformats.org/markup-compatibility/2006" xmlns:p14="http://schemas.microsoft.com/office/powerpoint/2010/main">
    <mc:Choice Requires="p14">
      <p:transition spd="slow" p14:dur="900" advClick="0" advTm="2000">
        <p14:warp dir="in"/>
      </p:transition>
    </mc:Choice>
    <mc:Fallback xmlns="">
      <p:transition spd="slow" advClick="0" advTm="2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386" y="548680"/>
            <a:ext cx="9144000" cy="2272253"/>
          </a:xfrm>
        </p:spPr>
        <p:txBody>
          <a:bodyPr>
            <a:noAutofit/>
          </a:bodyPr>
          <a:lstStyle/>
          <a:p>
            <a:pPr algn="ctr" eaLnBrk="1" hangingPunct="1">
              <a:defRPr/>
            </a:pPr>
            <a:r>
              <a:rPr lang="es-ES" sz="5400" b="1" dirty="0">
                <a:ln>
                  <a:solidFill>
                    <a:schemeClr val="accent2">
                      <a:lumMod val="50000"/>
                    </a:schemeClr>
                  </a:solidFill>
                </a:ln>
                <a:solidFill>
                  <a:schemeClr val="accent2">
                    <a:lumMod val="60000"/>
                    <a:lumOff val="40000"/>
                  </a:schemeClr>
                </a:solidFill>
                <a:latin typeface="Brush Script MT" pitchFamily="66" charset="0"/>
                <a:ea typeface="Pacifico" panose="02000000000000000000" pitchFamily="2" charset="0"/>
              </a:rPr>
              <a:t>Y para estar plenamente informado de todas las novedades que acontezcan en la Facultad, puedes seguirnos en:</a:t>
            </a:r>
          </a:p>
        </p:txBody>
      </p:sp>
      <p:pic>
        <p:nvPicPr>
          <p:cNvPr id="13" name="Picture 5" descr="Resultado de imagen de face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45" y="3606719"/>
            <a:ext cx="612068" cy="6120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Resultado de imagen de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25" y="4298767"/>
            <a:ext cx="972108" cy="9721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21" y="5234107"/>
            <a:ext cx="760516" cy="75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ángulo 7">
            <a:extLst>
              <a:ext uri="{FF2B5EF4-FFF2-40B4-BE49-F238E27FC236}">
                <a16:creationId xmlns:a16="http://schemas.microsoft.com/office/drawing/2014/main" id="{F4656EB3-4451-44C7-A882-277D42319DF3}"/>
              </a:ext>
            </a:extLst>
          </p:cNvPr>
          <p:cNvSpPr/>
          <p:nvPr/>
        </p:nvSpPr>
        <p:spPr>
          <a:xfrm>
            <a:off x="1080134" y="2990061"/>
            <a:ext cx="3784056" cy="2962349"/>
          </a:xfrm>
          <a:prstGeom prst="rect">
            <a:avLst/>
          </a:prstGeom>
          <a:ln>
            <a:solidFill>
              <a:schemeClr val="accent1"/>
            </a:solidFill>
          </a:ln>
        </p:spPr>
        <p:txBody>
          <a:bodyPr wrap="square">
            <a:spAutoFit/>
          </a:bodyPr>
          <a:lstStyle/>
          <a:p>
            <a:pPr algn="ctr">
              <a:spcBef>
                <a:spcPct val="50000"/>
              </a:spcBef>
            </a:pPr>
            <a:r>
              <a:rPr lang="es-ES" sz="2400" b="1" dirty="0">
                <a:solidFill>
                  <a:schemeClr val="accent2"/>
                </a:solidFill>
                <a:latin typeface="Josefin Sans" pitchFamily="2" charset="0"/>
              </a:rPr>
              <a:t>FACULTAD</a:t>
            </a:r>
            <a:endParaRPr lang="es-ES" sz="2000" b="1" dirty="0">
              <a:solidFill>
                <a:schemeClr val="accent2"/>
              </a:solidFill>
              <a:latin typeface="inherit"/>
              <a:hlinkClick r:id="rId5"/>
            </a:endParaRPr>
          </a:p>
          <a:p>
            <a:pPr algn="ctr" fontAlgn="ctr"/>
            <a:endParaRPr lang="es-ES" sz="1100" u="sng" dirty="0">
              <a:solidFill>
                <a:srgbClr val="1C1E21"/>
              </a:solidFill>
              <a:latin typeface="inherit"/>
              <a:hlinkClick r:id="rId6"/>
            </a:endParaRPr>
          </a:p>
          <a:p>
            <a:pPr algn="ctr" fontAlgn="ctr"/>
            <a:r>
              <a:rPr lang="es-ES" sz="2000" u="sng" dirty="0">
                <a:solidFill>
                  <a:schemeClr val="bg2">
                    <a:lumMod val="50000"/>
                  </a:schemeClr>
                </a:solidFill>
                <a:latin typeface="inherit"/>
                <a:hlinkClick r:id="rId6"/>
              </a:rPr>
              <a:t>Facultad de Derecho y CC. Económicas y Empresariales</a:t>
            </a:r>
            <a:endParaRPr lang="es-ES" sz="2000" dirty="0">
              <a:solidFill>
                <a:schemeClr val="bg2">
                  <a:lumMod val="50000"/>
                </a:schemeClr>
              </a:solidFill>
              <a:latin typeface="inherit"/>
            </a:endParaRPr>
          </a:p>
          <a:p>
            <a:pPr algn="ctr">
              <a:spcBef>
                <a:spcPct val="50000"/>
              </a:spcBef>
            </a:pPr>
            <a:endParaRPr lang="es-ES" sz="900" dirty="0">
              <a:latin typeface="Josefin Sans" pitchFamily="2" charset="0"/>
            </a:endParaRPr>
          </a:p>
          <a:p>
            <a:pPr algn="ctr">
              <a:spcBef>
                <a:spcPct val="50000"/>
              </a:spcBef>
            </a:pPr>
            <a:r>
              <a:rPr lang="es-ES" sz="2000" b="1" u="sng" dirty="0">
                <a:hlinkClick r:id="rId7"/>
              </a:rPr>
              <a:t>Derecho y CCEE y EE</a:t>
            </a:r>
            <a:r>
              <a:rPr lang="es-ES" sz="2000" b="1" u="sng" dirty="0"/>
              <a:t>  </a:t>
            </a:r>
            <a:r>
              <a:rPr lang="es-ES" sz="2000" dirty="0">
                <a:solidFill>
                  <a:schemeClr val="bg2">
                    <a:lumMod val="75000"/>
                  </a:schemeClr>
                </a:solidFill>
                <a:latin typeface="Arial" pitchFamily="34" charset="0"/>
                <a:cs typeface="Arial" pitchFamily="34" charset="0"/>
              </a:rPr>
              <a:t>(</a:t>
            </a:r>
            <a:r>
              <a:rPr lang="es-ES" sz="2000" dirty="0">
                <a:solidFill>
                  <a:schemeClr val="bg2">
                    <a:lumMod val="75000"/>
                  </a:schemeClr>
                </a:solidFill>
                <a:latin typeface="Arial" pitchFamily="34" charset="0"/>
                <a:cs typeface="Arial" pitchFamily="34" charset="0"/>
                <a:hlinkClick r:id="rId7"/>
              </a:rPr>
              <a:t>@</a:t>
            </a:r>
            <a:r>
              <a:rPr lang="es-ES" sz="2000" dirty="0" err="1">
                <a:solidFill>
                  <a:schemeClr val="bg2">
                    <a:lumMod val="75000"/>
                  </a:schemeClr>
                </a:solidFill>
                <a:latin typeface="Arial" pitchFamily="34" charset="0"/>
                <a:cs typeface="Arial" pitchFamily="34" charset="0"/>
                <a:hlinkClick r:id="rId7"/>
              </a:rPr>
              <a:t>DerechoyADE</a:t>
            </a:r>
            <a:r>
              <a:rPr lang="es-ES" sz="2000" dirty="0">
                <a:solidFill>
                  <a:schemeClr val="bg2">
                    <a:lumMod val="75000"/>
                  </a:schemeClr>
                </a:solidFill>
                <a:latin typeface="Arial" pitchFamily="34" charset="0"/>
                <a:cs typeface="Arial" pitchFamily="34" charset="0"/>
              </a:rPr>
              <a:t>)</a:t>
            </a:r>
          </a:p>
          <a:p>
            <a:pPr algn="ctr">
              <a:spcBef>
                <a:spcPct val="50000"/>
              </a:spcBef>
            </a:pPr>
            <a:endParaRPr lang="es-ES" sz="900" dirty="0">
              <a:solidFill>
                <a:schemeClr val="bg2">
                  <a:lumMod val="75000"/>
                </a:schemeClr>
              </a:solidFill>
              <a:latin typeface="Arial" pitchFamily="34" charset="0"/>
              <a:cs typeface="Arial" pitchFamily="34" charset="0"/>
            </a:endParaRPr>
          </a:p>
          <a:p>
            <a:pPr algn="ctr">
              <a:spcBef>
                <a:spcPct val="50000"/>
              </a:spcBef>
            </a:pPr>
            <a:r>
              <a:rPr lang="es-ES" sz="2000" dirty="0">
                <a:solidFill>
                  <a:srgbClr val="0070C0"/>
                </a:solidFill>
                <a:latin typeface="Josefin Sans" pitchFamily="2" charset="0"/>
              </a:rPr>
              <a:t>@</a:t>
            </a:r>
            <a:r>
              <a:rPr lang="es-ES" sz="2000" dirty="0" err="1">
                <a:solidFill>
                  <a:srgbClr val="0070C0"/>
                </a:solidFill>
                <a:latin typeface="Josefin Sans" pitchFamily="2" charset="0"/>
              </a:rPr>
              <a:t>DerechoyADE</a:t>
            </a:r>
            <a:endParaRPr lang="es-ES" sz="2000" b="1" dirty="0">
              <a:solidFill>
                <a:schemeClr val="bg2">
                  <a:lumMod val="75000"/>
                </a:schemeClr>
              </a:solidFill>
              <a:latin typeface="Arial" pitchFamily="34" charset="0"/>
              <a:cs typeface="Arial" pitchFamily="34" charset="0"/>
            </a:endParaRPr>
          </a:p>
          <a:p>
            <a:pPr algn="ctr">
              <a:spcBef>
                <a:spcPct val="50000"/>
              </a:spcBef>
            </a:pPr>
            <a:endParaRPr lang="es-ES" sz="400" dirty="0">
              <a:solidFill>
                <a:srgbClr val="0070C0"/>
              </a:solidFill>
              <a:latin typeface="Josefin Sans" pitchFamily="2" charset="0"/>
            </a:endParaRPr>
          </a:p>
        </p:txBody>
      </p:sp>
      <p:sp>
        <p:nvSpPr>
          <p:cNvPr id="17" name="Rectángulo 7">
            <a:extLst>
              <a:ext uri="{FF2B5EF4-FFF2-40B4-BE49-F238E27FC236}">
                <a16:creationId xmlns:a16="http://schemas.microsoft.com/office/drawing/2014/main" id="{F4656EB3-4451-44C7-A882-277D42319DF3}"/>
              </a:ext>
            </a:extLst>
          </p:cNvPr>
          <p:cNvSpPr/>
          <p:nvPr/>
        </p:nvSpPr>
        <p:spPr>
          <a:xfrm>
            <a:off x="5022056" y="2990061"/>
            <a:ext cx="3942432" cy="2970044"/>
          </a:xfrm>
          <a:prstGeom prst="rect">
            <a:avLst/>
          </a:prstGeom>
          <a:ln>
            <a:solidFill>
              <a:schemeClr val="accent1"/>
            </a:solidFill>
          </a:ln>
        </p:spPr>
        <p:txBody>
          <a:bodyPr wrap="square">
            <a:spAutoFit/>
          </a:bodyPr>
          <a:lstStyle/>
          <a:p>
            <a:pPr algn="ctr">
              <a:spcBef>
                <a:spcPct val="50000"/>
              </a:spcBef>
            </a:pPr>
            <a:r>
              <a:rPr lang="es-ES" sz="2400" b="1" dirty="0">
                <a:solidFill>
                  <a:schemeClr val="accent2"/>
                </a:solidFill>
                <a:latin typeface="Josefin Sans" pitchFamily="2" charset="0"/>
              </a:rPr>
              <a:t>CONSEJO ESTUDIANTES</a:t>
            </a:r>
          </a:p>
          <a:p>
            <a:pPr algn="ctr">
              <a:spcBef>
                <a:spcPct val="50000"/>
              </a:spcBef>
            </a:pPr>
            <a:r>
              <a:rPr lang="es-ES" sz="2000" u="sng" dirty="0">
                <a:solidFill>
                  <a:schemeClr val="bg2">
                    <a:lumMod val="50000"/>
                  </a:schemeClr>
                </a:solidFill>
                <a:latin typeface="Helvetica"/>
                <a:hlinkClick r:id="rId8" tooltip="Consejo Estudiantes Derechoyccee Uco"/>
              </a:rPr>
              <a:t>Consejo Estudiantes </a:t>
            </a:r>
            <a:r>
              <a:rPr lang="es-ES" sz="2000" u="sng" dirty="0" err="1">
                <a:solidFill>
                  <a:schemeClr val="bg2">
                    <a:lumMod val="50000"/>
                  </a:schemeClr>
                </a:solidFill>
                <a:latin typeface="Helvetica"/>
                <a:hlinkClick r:id="rId8" tooltip="Consejo Estudiantes Derechoyccee Uco"/>
              </a:rPr>
              <a:t>Derechoyccee</a:t>
            </a:r>
            <a:r>
              <a:rPr lang="es-ES" sz="2000" u="sng" dirty="0">
                <a:solidFill>
                  <a:schemeClr val="bg2">
                    <a:lumMod val="50000"/>
                  </a:schemeClr>
                </a:solidFill>
                <a:latin typeface="Helvetica"/>
                <a:hlinkClick r:id="rId8" tooltip="Consejo Estudiantes Derechoyccee Uco"/>
              </a:rPr>
              <a:t> </a:t>
            </a:r>
            <a:r>
              <a:rPr lang="es-ES" sz="2000" u="sng" dirty="0" err="1">
                <a:solidFill>
                  <a:schemeClr val="bg2">
                    <a:lumMod val="50000"/>
                  </a:schemeClr>
                </a:solidFill>
                <a:latin typeface="Helvetica"/>
                <a:hlinkClick r:id="rId8" tooltip="Consejo Estudiantes Derechoyccee Uco"/>
              </a:rPr>
              <a:t>Uco</a:t>
            </a:r>
            <a:endParaRPr lang="es-ES" sz="2000" u="sng" dirty="0">
              <a:solidFill>
                <a:schemeClr val="bg2">
                  <a:lumMod val="50000"/>
                </a:schemeClr>
              </a:solidFill>
              <a:latin typeface="Josefin Sans" pitchFamily="2" charset="0"/>
            </a:endParaRPr>
          </a:p>
          <a:p>
            <a:pPr algn="ctr">
              <a:spcBef>
                <a:spcPct val="50000"/>
              </a:spcBef>
            </a:pPr>
            <a:endParaRPr lang="es-ES" sz="900" dirty="0">
              <a:latin typeface="Josefin Sans" pitchFamily="2" charset="0"/>
            </a:endParaRPr>
          </a:p>
          <a:p>
            <a:pPr algn="ctr">
              <a:spcBef>
                <a:spcPct val="50000"/>
              </a:spcBef>
            </a:pPr>
            <a:r>
              <a:rPr lang="es-ES" sz="2000" b="1" dirty="0">
                <a:hlinkClick r:id="rId9"/>
              </a:rPr>
              <a:t>Consejo</a:t>
            </a:r>
            <a:r>
              <a:rPr lang="es-ES" sz="2000" b="1" u="sng" dirty="0">
                <a:hlinkClick r:id="rId9"/>
              </a:rPr>
              <a:t> </a:t>
            </a:r>
            <a:r>
              <a:rPr lang="es-ES" sz="2000" b="1" u="sng" dirty="0" err="1">
                <a:hlinkClick r:id="rId9"/>
              </a:rPr>
              <a:t>DERECHOyADE</a:t>
            </a:r>
            <a:r>
              <a:rPr lang="es-ES" sz="2000" b="1" u="sng" dirty="0"/>
              <a:t> </a:t>
            </a:r>
            <a:r>
              <a:rPr lang="es-ES" sz="2000" dirty="0">
                <a:solidFill>
                  <a:schemeClr val="bg2">
                    <a:lumMod val="75000"/>
                  </a:schemeClr>
                </a:solidFill>
                <a:latin typeface="Arial" pitchFamily="34" charset="0"/>
                <a:cs typeface="Arial" pitchFamily="34" charset="0"/>
              </a:rPr>
              <a:t>(</a:t>
            </a:r>
            <a:r>
              <a:rPr lang="es-ES" sz="2000" dirty="0">
                <a:solidFill>
                  <a:schemeClr val="bg2">
                    <a:lumMod val="75000"/>
                  </a:schemeClr>
                </a:solidFill>
                <a:latin typeface="Arial" pitchFamily="34" charset="0"/>
                <a:cs typeface="Arial" pitchFamily="34" charset="0"/>
                <a:hlinkClick r:id="rId9"/>
              </a:rPr>
              <a:t>@CEDEUCO</a:t>
            </a:r>
            <a:r>
              <a:rPr lang="es-ES" sz="2000" u="sng" dirty="0">
                <a:solidFill>
                  <a:schemeClr val="bg2">
                    <a:lumMod val="75000"/>
                  </a:schemeClr>
                </a:solidFill>
                <a:latin typeface="Arial" pitchFamily="34" charset="0"/>
                <a:cs typeface="Arial" pitchFamily="34" charset="0"/>
              </a:rPr>
              <a:t>)</a:t>
            </a:r>
          </a:p>
          <a:p>
            <a:pPr algn="ctr">
              <a:spcBef>
                <a:spcPct val="50000"/>
              </a:spcBef>
            </a:pPr>
            <a:endParaRPr lang="es-ES" sz="900" b="1" u="sng" dirty="0">
              <a:solidFill>
                <a:schemeClr val="bg2">
                  <a:lumMod val="75000"/>
                </a:schemeClr>
              </a:solidFill>
              <a:latin typeface="Arial" pitchFamily="34" charset="0"/>
              <a:cs typeface="Arial" pitchFamily="34" charset="0"/>
            </a:endParaRPr>
          </a:p>
          <a:p>
            <a:pPr algn="ctr">
              <a:spcBef>
                <a:spcPct val="50000"/>
              </a:spcBef>
            </a:pPr>
            <a:r>
              <a:rPr lang="es-ES" sz="2000" dirty="0">
                <a:solidFill>
                  <a:srgbClr val="0070C0"/>
                </a:solidFill>
                <a:latin typeface="Josefin Sans"/>
                <a:cs typeface="Arial" pitchFamily="34" charset="0"/>
              </a:rPr>
              <a:t>@</a:t>
            </a:r>
            <a:r>
              <a:rPr lang="es-ES" sz="2000" dirty="0" err="1">
                <a:solidFill>
                  <a:srgbClr val="0070C0"/>
                </a:solidFill>
                <a:latin typeface="Josefin Sans"/>
                <a:cs typeface="Arial" pitchFamily="34" charset="0"/>
              </a:rPr>
              <a:t>consejoderechoyempresariales</a:t>
            </a:r>
            <a:endParaRPr lang="es-ES" sz="900" dirty="0">
              <a:latin typeface="Josefin Sans" pitchFamily="2" charset="0"/>
            </a:endParaRPr>
          </a:p>
          <a:p>
            <a:pPr algn="ctr">
              <a:spcBef>
                <a:spcPct val="50000"/>
              </a:spcBef>
            </a:pPr>
            <a:endParaRPr lang="es-ES" sz="400" dirty="0">
              <a:solidFill>
                <a:srgbClr val="0070C0"/>
              </a:solidFill>
              <a:latin typeface="Josefin Sans"/>
              <a:cs typeface="Arial" pitchFamily="34" charset="0"/>
            </a:endParaRPr>
          </a:p>
        </p:txBody>
      </p:sp>
      <p:pic>
        <p:nvPicPr>
          <p:cNvPr id="12" name="Picture 5" descr="Escudo negro 1"/>
          <p:cNvPicPr>
            <a:picLocks noChangeAspect="1" noChangeArrowheads="1"/>
          </p:cNvPicPr>
          <p:nvPr/>
        </p:nvPicPr>
        <p:blipFill>
          <a:blip r:embed="rId10" cstate="print"/>
          <a:srcRect/>
          <a:stretch>
            <a:fillRect/>
          </a:stretch>
        </p:blipFill>
        <p:spPr bwMode="auto">
          <a:xfrm>
            <a:off x="8189114" y="6034446"/>
            <a:ext cx="625125" cy="625125"/>
          </a:xfrm>
          <a:prstGeom prst="rect">
            <a:avLst/>
          </a:prstGeom>
          <a:noFill/>
          <a:ln w="9525">
            <a:noFill/>
            <a:miter lim="800000"/>
            <a:headEnd/>
            <a:tailEnd/>
          </a:ln>
        </p:spPr>
      </p:pic>
      <p:pic>
        <p:nvPicPr>
          <p:cNvPr id="18" name="Picture 4" descr="logoFINAL"/>
          <p:cNvPicPr>
            <a:picLocks noChangeAspect="1" noChangeArrowheads="1"/>
          </p:cNvPicPr>
          <p:nvPr/>
        </p:nvPicPr>
        <p:blipFill>
          <a:blip r:embed="rId11" cstate="print"/>
          <a:srcRect/>
          <a:stretch>
            <a:fillRect/>
          </a:stretch>
        </p:blipFill>
        <p:spPr bwMode="auto">
          <a:xfrm>
            <a:off x="7150350" y="5991672"/>
            <a:ext cx="746736" cy="731384"/>
          </a:xfrm>
          <a:prstGeom prst="rect">
            <a:avLst/>
          </a:prstGeom>
          <a:noFill/>
          <a:ln w="9525">
            <a:noFill/>
            <a:miter lim="800000"/>
            <a:headEnd/>
            <a:tailEnd/>
          </a:ln>
        </p:spPr>
      </p:pic>
    </p:spTree>
    <p:extLst>
      <p:ext uri="{BB962C8B-B14F-4D97-AF65-F5344CB8AC3E}">
        <p14:creationId xmlns:p14="http://schemas.microsoft.com/office/powerpoint/2010/main" val="3002414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60648"/>
            <a:ext cx="7772400" cy="1143000"/>
          </a:xfrm>
        </p:spPr>
        <p:txBody>
          <a:bodyPr>
            <a:normAutofit/>
          </a:bodyPr>
          <a:lstStyle/>
          <a:p>
            <a:pPr algn="ctr"/>
            <a:r>
              <a:rPr lang="es-ES" b="1" dirty="0">
                <a:solidFill>
                  <a:srgbClr val="83031E"/>
                </a:solidFill>
              </a:rPr>
              <a:t>Notas de corte en la UCO 2020</a:t>
            </a:r>
          </a:p>
        </p:txBody>
      </p:sp>
      <p:sp>
        <p:nvSpPr>
          <p:cNvPr id="3" name="Marcador de contenido 2"/>
          <p:cNvSpPr>
            <a:spLocks noGrp="1"/>
          </p:cNvSpPr>
          <p:nvPr>
            <p:ph sz="quarter" idx="1"/>
          </p:nvPr>
        </p:nvSpPr>
        <p:spPr>
          <a:xfrm>
            <a:off x="683568" y="1628800"/>
            <a:ext cx="7772400" cy="3960440"/>
          </a:xfrm>
        </p:spPr>
        <p:style>
          <a:lnRef idx="1">
            <a:schemeClr val="accent3"/>
          </a:lnRef>
          <a:fillRef idx="2">
            <a:schemeClr val="accent3"/>
          </a:fillRef>
          <a:effectRef idx="1">
            <a:schemeClr val="accent3"/>
          </a:effectRef>
          <a:fontRef idx="minor">
            <a:schemeClr val="dk1"/>
          </a:fontRef>
        </p:style>
        <p:txBody>
          <a:bodyPr/>
          <a:lstStyle/>
          <a:p>
            <a:pPr marL="0" indent="0" algn="ctr">
              <a:buNone/>
            </a:pPr>
            <a:endParaRPr lang="es-ES" sz="1200" b="1" u="sng" dirty="0"/>
          </a:p>
          <a:p>
            <a:pPr marL="0" indent="0" algn="ctr">
              <a:buNone/>
            </a:pPr>
            <a:r>
              <a:rPr lang="es-ES" b="1" u="sng" dirty="0"/>
              <a:t>DERECHO: 7,91</a:t>
            </a:r>
          </a:p>
          <a:p>
            <a:pPr marL="457200" lvl="1" indent="0" algn="ctr">
              <a:buNone/>
            </a:pPr>
            <a:r>
              <a:rPr lang="es-ES" dirty="0"/>
              <a:t>Ponderan con 0’20 : Latín, Matemáticas aplicadas alas ciencias sociales y Economía de la empresa.</a:t>
            </a:r>
          </a:p>
          <a:p>
            <a:pPr marL="457200" lvl="1" indent="0" algn="ctr">
              <a:buNone/>
            </a:pPr>
            <a:endParaRPr lang="es-ES" dirty="0"/>
          </a:p>
          <a:p>
            <a:pPr marL="457200" lvl="1" indent="0" algn="ctr">
              <a:buNone/>
            </a:pPr>
            <a:endParaRPr lang="es-ES" dirty="0"/>
          </a:p>
          <a:p>
            <a:pPr marL="457200" lvl="1" indent="0" algn="ctr">
              <a:buNone/>
            </a:pPr>
            <a:r>
              <a:rPr lang="es-ES" b="1" u="sng" dirty="0"/>
              <a:t>G DERECHO +ADE:  8,997</a:t>
            </a:r>
          </a:p>
          <a:p>
            <a:pPr marL="457200" lvl="1" indent="0" algn="ctr">
              <a:buNone/>
            </a:pPr>
            <a:r>
              <a:rPr lang="es-ES" dirty="0"/>
              <a:t>Ponderan con 0´20: Matemáticas, Matemáticas aplicadas alas ciencias sociales y Economía de la empresa</a:t>
            </a:r>
          </a:p>
          <a:p>
            <a:endParaRPr lang="es-ES" dirty="0"/>
          </a:p>
        </p:txBody>
      </p:sp>
      <p:pic>
        <p:nvPicPr>
          <p:cNvPr id="4" name="Picture 5" descr="Escudo negro 1"/>
          <p:cNvPicPr>
            <a:picLocks noChangeAspect="1" noChangeArrowheads="1"/>
          </p:cNvPicPr>
          <p:nvPr/>
        </p:nvPicPr>
        <p:blipFill>
          <a:blip r:embed="rId2" cstate="print"/>
          <a:srcRect/>
          <a:stretch>
            <a:fillRect/>
          </a:stretch>
        </p:blipFill>
        <p:spPr bwMode="auto">
          <a:xfrm>
            <a:off x="8143900" y="5786454"/>
            <a:ext cx="793748" cy="793748"/>
          </a:xfrm>
          <a:prstGeom prst="rect">
            <a:avLst/>
          </a:prstGeom>
          <a:noFill/>
          <a:ln w="9525">
            <a:noFill/>
            <a:miter lim="800000"/>
            <a:headEnd/>
            <a:tailEnd/>
          </a:ln>
        </p:spPr>
      </p:pic>
      <p:pic>
        <p:nvPicPr>
          <p:cNvPr id="5" name="Picture 4" descr="logoFINAL"/>
          <p:cNvPicPr>
            <a:picLocks noChangeAspect="1" noChangeArrowheads="1"/>
          </p:cNvPicPr>
          <p:nvPr/>
        </p:nvPicPr>
        <p:blipFill>
          <a:blip r:embed="rId3" cstate="print"/>
          <a:srcRect/>
          <a:stretch>
            <a:fillRect/>
          </a:stretch>
        </p:blipFill>
        <p:spPr bwMode="auto">
          <a:xfrm>
            <a:off x="7072330" y="5715016"/>
            <a:ext cx="948163" cy="928670"/>
          </a:xfrm>
          <a:prstGeom prst="rect">
            <a:avLst/>
          </a:prstGeom>
          <a:noFill/>
          <a:ln w="9525">
            <a:noFill/>
            <a:miter lim="800000"/>
            <a:headEnd/>
            <a:tailEnd/>
          </a:ln>
        </p:spPr>
      </p:pic>
    </p:spTree>
    <p:extLst>
      <p:ext uri="{BB962C8B-B14F-4D97-AF65-F5344CB8AC3E}">
        <p14:creationId xmlns:p14="http://schemas.microsoft.com/office/powerpoint/2010/main" val="2795419056"/>
      </p:ext>
    </p:extLst>
  </p:cSld>
  <p:clrMapOvr>
    <a:masterClrMapping/>
  </p:clrMapOvr>
  <mc:AlternateContent xmlns:mc="http://schemas.openxmlformats.org/markup-compatibility/2006" xmlns:p14="http://schemas.microsoft.com/office/powerpoint/2010/main">
    <mc:Choice Requires="p14">
      <p:transition spd="slow" p14:dur="2500" advClick="0" advTm="2000">
        <p:randomBar dir="vert"/>
      </p:transition>
    </mc:Choice>
    <mc:Fallback xmlns="">
      <p:transition spd="slow" advClick="0" advTm="2000">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357158" y="400563"/>
            <a:ext cx="4142834" cy="2708434"/>
          </a:xfrm>
          <a:prstGeom prst="rect">
            <a:avLst/>
          </a:prstGeom>
          <a:noFill/>
          <a:ln w="9525">
            <a:noFill/>
            <a:miter lim="800000"/>
            <a:headEnd/>
            <a:tailEnd/>
          </a:ln>
        </p:spPr>
        <p:txBody>
          <a:bodyPr wrap="square">
            <a:spAutoFit/>
          </a:bodyPr>
          <a:lstStyle/>
          <a:p>
            <a:pPr algn="just">
              <a:spcBef>
                <a:spcPct val="50000"/>
              </a:spcBef>
            </a:pPr>
            <a:r>
              <a:rPr lang="es-ES_tradnl" sz="2000" b="1" dirty="0"/>
              <a:t>La Facultad de Derecho de la Universidad de Córdoba fue creada en 1980.</a:t>
            </a:r>
          </a:p>
          <a:p>
            <a:pPr algn="just">
              <a:spcBef>
                <a:spcPct val="50000"/>
              </a:spcBef>
            </a:pPr>
            <a:r>
              <a:rPr lang="es-ES_tradnl" sz="2000" b="1" dirty="0"/>
              <a:t>La sede de la Facultad ocupa el antiguo convento de los Carmelitas Calzados de la ciudad, remodelado para adecuarlo al servicio público que presta. </a:t>
            </a:r>
          </a:p>
        </p:txBody>
      </p:sp>
      <p:pic>
        <p:nvPicPr>
          <p:cNvPr id="46086" name="Picture 6" descr="Resultado de imagen de facultad de derecho U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09780"/>
            <a:ext cx="3942228" cy="2890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860031" y="3375533"/>
            <a:ext cx="3798211" cy="2677656"/>
          </a:xfrm>
          <a:prstGeom prst="rect">
            <a:avLst/>
          </a:prstGeom>
          <a:noFill/>
        </p:spPr>
        <p:txBody>
          <a:bodyPr wrap="square" rtlCol="0">
            <a:spAutoFit/>
          </a:bodyPr>
          <a:lstStyle/>
          <a:p>
            <a:pPr algn="just">
              <a:spcBef>
                <a:spcPct val="50000"/>
              </a:spcBef>
            </a:pPr>
            <a:r>
              <a:rPr lang="es-ES_tradnl" sz="2000" b="1" dirty="0"/>
              <a:t>Dispone de un moderno edificio de nueva planta en contraste con su claustro barroco del siglo XVII.</a:t>
            </a:r>
          </a:p>
          <a:p>
            <a:pPr algn="just">
              <a:spcBef>
                <a:spcPct val="50000"/>
              </a:spcBef>
            </a:pPr>
            <a:r>
              <a:rPr lang="es-ES_tradnl" sz="2000" b="1" dirty="0"/>
              <a:t>Desde 2002/03 se imparte también la titulación de Administración de Empresas.</a:t>
            </a:r>
            <a:endParaRPr lang="es-ES" sz="2000" b="1" dirty="0"/>
          </a:p>
          <a:p>
            <a:endParaRPr lang="es-ES" dirty="0"/>
          </a:p>
        </p:txBody>
      </p:sp>
      <p:pic>
        <p:nvPicPr>
          <p:cNvPr id="9" name="Picture 5" descr="Escudo negro 1"/>
          <p:cNvPicPr>
            <a:picLocks noChangeAspect="1" noChangeArrowheads="1"/>
          </p:cNvPicPr>
          <p:nvPr/>
        </p:nvPicPr>
        <p:blipFill>
          <a:blip r:embed="rId3" cstate="print"/>
          <a:srcRect/>
          <a:stretch>
            <a:fillRect/>
          </a:stretch>
        </p:blipFill>
        <p:spPr bwMode="auto">
          <a:xfrm>
            <a:off x="8143900" y="5786454"/>
            <a:ext cx="793748" cy="793748"/>
          </a:xfrm>
          <a:prstGeom prst="rect">
            <a:avLst/>
          </a:prstGeom>
          <a:noFill/>
          <a:ln w="9525">
            <a:noFill/>
            <a:miter lim="800000"/>
            <a:headEnd/>
            <a:tailEnd/>
          </a:ln>
        </p:spPr>
      </p:pic>
      <p:pic>
        <p:nvPicPr>
          <p:cNvPr id="10" name="Picture 4" descr="logoFINAL"/>
          <p:cNvPicPr>
            <a:picLocks noChangeAspect="1" noChangeArrowheads="1"/>
          </p:cNvPicPr>
          <p:nvPr/>
        </p:nvPicPr>
        <p:blipFill>
          <a:blip r:embed="rId4" cstate="print"/>
          <a:srcRect/>
          <a:stretch>
            <a:fillRect/>
          </a:stretch>
        </p:blipFill>
        <p:spPr bwMode="auto">
          <a:xfrm>
            <a:off x="7072330" y="5715016"/>
            <a:ext cx="948163" cy="928670"/>
          </a:xfrm>
          <a:prstGeom prst="rect">
            <a:avLst/>
          </a:prstGeom>
          <a:noFill/>
          <a:ln w="9525">
            <a:noFill/>
            <a:miter lim="800000"/>
            <a:headEnd/>
            <a:tailEnd/>
          </a:ln>
        </p:spPr>
      </p:pic>
      <p:pic>
        <p:nvPicPr>
          <p:cNvPr id="43010" name="Picture 2" descr="La imagen puede contener: árbol, planta, cielo, exterior y naturaleza">
            <a:extLst>
              <a:ext uri="{FF2B5EF4-FFF2-40B4-BE49-F238E27FC236}">
                <a16:creationId xmlns:a16="http://schemas.microsoft.com/office/drawing/2014/main" id="{2D5F490A-F887-4C64-9302-F741CEB6F1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4206" y="3137027"/>
            <a:ext cx="2448272" cy="3264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advClick="0" advTm="2000">
        <p:zoom/>
      </p:transition>
    </mc:Choice>
    <mc:Fallback xmlns="">
      <p:transition spd="slow" advClick="0" advTm="2000">
        <p:zo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60648"/>
            <a:ext cx="7772400" cy="1143000"/>
          </a:xfrm>
        </p:spPr>
        <p:txBody>
          <a:bodyPr/>
          <a:lstStyle/>
          <a:p>
            <a:pPr algn="ctr"/>
            <a:r>
              <a:rPr lang="es-ES" b="1" dirty="0">
                <a:solidFill>
                  <a:srgbClr val="83031E"/>
                </a:solidFill>
              </a:rPr>
              <a:t>Notas de corte en la UCO 2020 </a:t>
            </a:r>
            <a:endParaRPr lang="es-ES" dirty="0"/>
          </a:p>
        </p:txBody>
      </p:sp>
      <p:sp>
        <p:nvSpPr>
          <p:cNvPr id="3" name="Marcador de contenido 2"/>
          <p:cNvSpPr>
            <a:spLocks noGrp="1"/>
          </p:cNvSpPr>
          <p:nvPr>
            <p:ph sz="quarter" idx="1"/>
          </p:nvPr>
        </p:nvSpPr>
        <p:spPr>
          <a:xfrm>
            <a:off x="683568" y="1412776"/>
            <a:ext cx="7772400" cy="3816424"/>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endParaRPr lang="es-ES" sz="1050" b="1" u="sng" dirty="0"/>
          </a:p>
          <a:p>
            <a:pPr marL="0" indent="0" algn="ctr">
              <a:buNone/>
            </a:pPr>
            <a:r>
              <a:rPr lang="es-ES" sz="2800" b="1" u="sng" dirty="0"/>
              <a:t>GADE: 9’165</a:t>
            </a:r>
          </a:p>
          <a:p>
            <a:pPr marL="0" lvl="1" indent="0" algn="ctr">
              <a:buNone/>
            </a:pPr>
            <a:r>
              <a:rPr lang="es-ES" dirty="0"/>
              <a:t>Ponderan con 0´20: Matemáticas, Matemáticas aplicadas alas ciencias sociales y Economía de la empresa</a:t>
            </a:r>
          </a:p>
          <a:p>
            <a:pPr marL="342900" lvl="1" indent="-342900" algn="ctr">
              <a:buFont typeface="Arial" pitchFamily="34" charset="0"/>
              <a:buChar char="•"/>
            </a:pPr>
            <a:endParaRPr lang="es-ES" dirty="0"/>
          </a:p>
          <a:p>
            <a:pPr marL="0" lvl="1" indent="0" algn="ctr">
              <a:buNone/>
            </a:pPr>
            <a:endParaRPr lang="es-ES" dirty="0"/>
          </a:p>
          <a:p>
            <a:pPr marL="0" lvl="1" indent="0" algn="ctr">
              <a:buNone/>
            </a:pPr>
            <a:r>
              <a:rPr lang="es-ES" dirty="0"/>
              <a:t>En la página web del Distrito único andaluz podéis encontrar la relación completa de asignaturas que ponderan con 0’10 .</a:t>
            </a:r>
          </a:p>
          <a:p>
            <a:pPr marL="0" lvl="1" indent="0" algn="ctr">
              <a:buNone/>
            </a:pPr>
            <a:r>
              <a:rPr lang="es-ES" dirty="0">
                <a:solidFill>
                  <a:schemeClr val="accent2">
                    <a:lumMod val="50000"/>
                  </a:schemeClr>
                </a:solidFill>
                <a:hlinkClick r:id="rId2"/>
              </a:rPr>
              <a:t>http://www.juntadeandalucia.es/economiayconocimiento/sguit/</a:t>
            </a:r>
            <a:r>
              <a:rPr lang="es-ES" dirty="0">
                <a:solidFill>
                  <a:schemeClr val="accent2">
                    <a:lumMod val="50000"/>
                  </a:schemeClr>
                </a:solidFill>
              </a:rPr>
              <a:t> </a:t>
            </a:r>
          </a:p>
          <a:p>
            <a:endParaRPr lang="es-ES" dirty="0"/>
          </a:p>
        </p:txBody>
      </p:sp>
      <p:pic>
        <p:nvPicPr>
          <p:cNvPr id="4" name="Picture 5" descr="Escudo negro 1"/>
          <p:cNvPicPr>
            <a:picLocks noChangeAspect="1" noChangeArrowheads="1"/>
          </p:cNvPicPr>
          <p:nvPr/>
        </p:nvPicPr>
        <p:blipFill>
          <a:blip r:embed="rId3" cstate="print"/>
          <a:srcRect/>
          <a:stretch>
            <a:fillRect/>
          </a:stretch>
        </p:blipFill>
        <p:spPr bwMode="auto">
          <a:xfrm>
            <a:off x="8143900" y="5786454"/>
            <a:ext cx="793748" cy="793748"/>
          </a:xfrm>
          <a:prstGeom prst="rect">
            <a:avLst/>
          </a:prstGeom>
          <a:noFill/>
          <a:ln w="9525">
            <a:noFill/>
            <a:miter lim="800000"/>
            <a:headEnd/>
            <a:tailEnd/>
          </a:ln>
        </p:spPr>
      </p:pic>
      <p:pic>
        <p:nvPicPr>
          <p:cNvPr id="5" name="Picture 4" descr="logoFINAL"/>
          <p:cNvPicPr>
            <a:picLocks noChangeAspect="1" noChangeArrowheads="1"/>
          </p:cNvPicPr>
          <p:nvPr/>
        </p:nvPicPr>
        <p:blipFill>
          <a:blip r:embed="rId4" cstate="print"/>
          <a:srcRect/>
          <a:stretch>
            <a:fillRect/>
          </a:stretch>
        </p:blipFill>
        <p:spPr bwMode="auto">
          <a:xfrm>
            <a:off x="7072330" y="5715016"/>
            <a:ext cx="948163" cy="928670"/>
          </a:xfrm>
          <a:prstGeom prst="rect">
            <a:avLst/>
          </a:prstGeom>
          <a:noFill/>
          <a:ln w="9525">
            <a:noFill/>
            <a:miter lim="800000"/>
            <a:headEnd/>
            <a:tailEnd/>
          </a:ln>
        </p:spPr>
      </p:pic>
    </p:spTree>
    <p:extLst>
      <p:ext uri="{BB962C8B-B14F-4D97-AF65-F5344CB8AC3E}">
        <p14:creationId xmlns:p14="http://schemas.microsoft.com/office/powerpoint/2010/main" val="711667132"/>
      </p:ext>
    </p:extLst>
  </p:cSld>
  <p:clrMapOvr>
    <a:masterClrMapping/>
  </p:clrMapOvr>
  <mc:AlternateContent xmlns:mc="http://schemas.openxmlformats.org/markup-compatibility/2006" xmlns:p14="http://schemas.microsoft.com/office/powerpoint/2010/main">
    <mc:Choice Requires="p14">
      <p:transition spd="slow" p14:dur="2500" advClick="0" advTm="2000">
        <p:cover/>
      </p:transition>
    </mc:Choice>
    <mc:Fallback xmlns="">
      <p:transition spd="slow" advClick="0" advTm="2000">
        <p:cov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55576" y="188640"/>
            <a:ext cx="7543800" cy="1021497"/>
          </a:xfrm>
        </p:spPr>
        <p:txBody>
          <a:bodyPr/>
          <a:lstStyle/>
          <a:p>
            <a:pPr eaLnBrk="1" hangingPunct="1">
              <a:defRPr/>
            </a:pPr>
            <a:r>
              <a:rPr lang="es-ES" dirty="0">
                <a:solidFill>
                  <a:schemeClr val="accent2">
                    <a:lumMod val="75000"/>
                  </a:schemeClr>
                </a:solidFill>
              </a:rPr>
              <a:t>Titulaciones:</a:t>
            </a:r>
          </a:p>
        </p:txBody>
      </p:sp>
      <p:sp>
        <p:nvSpPr>
          <p:cNvPr id="16390" name="Text Box 6"/>
          <p:cNvSpPr txBox="1">
            <a:spLocks noChangeArrowheads="1"/>
          </p:cNvSpPr>
          <p:nvPr/>
        </p:nvSpPr>
        <p:spPr bwMode="auto">
          <a:xfrm>
            <a:off x="395535" y="1308101"/>
            <a:ext cx="8424937" cy="447814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spcBef>
                <a:spcPct val="50000"/>
              </a:spcBef>
              <a:buFont typeface="Wingdings" panose="05000000000000000000" pitchFamily="2" charset="2"/>
              <a:buChar char="ü"/>
            </a:pPr>
            <a:r>
              <a:rPr lang="es-ES" sz="3000" dirty="0"/>
              <a:t>Grado en DERECHO: 4 años</a:t>
            </a:r>
          </a:p>
          <a:p>
            <a:pPr marL="342900" indent="-342900">
              <a:spcBef>
                <a:spcPct val="50000"/>
              </a:spcBef>
              <a:buFont typeface="Wingdings" panose="05000000000000000000" pitchFamily="2" charset="2"/>
              <a:buChar char="ü"/>
            </a:pPr>
            <a:r>
              <a:rPr lang="es-ES" sz="3000" dirty="0"/>
              <a:t>Grado en ADMINISTRACIÓN Y DIRECCIÓN DE EMPRESAS (GADE): 4 años </a:t>
            </a:r>
          </a:p>
          <a:p>
            <a:pPr marL="342900" indent="-342900">
              <a:spcBef>
                <a:spcPct val="50000"/>
              </a:spcBef>
              <a:buFont typeface="Wingdings" panose="05000000000000000000" pitchFamily="2" charset="2"/>
              <a:buChar char="ü"/>
            </a:pPr>
            <a:r>
              <a:rPr lang="es-ES" sz="3000" dirty="0"/>
              <a:t>Doble Grado de DERECHO Y ADMINISTRACIÓN Y DIRECCIÓN DE EMPRESAS (D+ADE): 5,5 años</a:t>
            </a:r>
          </a:p>
          <a:p>
            <a:pPr marL="342900" indent="-342900">
              <a:spcBef>
                <a:spcPct val="50000"/>
              </a:spcBef>
              <a:buFont typeface="Wingdings" panose="05000000000000000000" pitchFamily="2" charset="2"/>
              <a:buChar char="ü"/>
            </a:pPr>
            <a:r>
              <a:rPr lang="es-ES" sz="3000" dirty="0"/>
              <a:t>Doble Grado de INGENIERÍA CIVIL  y ADMINISTRACIÓN Y DIRECCIÓN DE EMPRESAS (IC +ADE): 5 años </a:t>
            </a:r>
          </a:p>
        </p:txBody>
      </p:sp>
      <p:pic>
        <p:nvPicPr>
          <p:cNvPr id="8" name="Picture 5" descr="Escudo negro 1"/>
          <p:cNvPicPr>
            <a:picLocks noChangeAspect="1" noChangeArrowheads="1"/>
          </p:cNvPicPr>
          <p:nvPr/>
        </p:nvPicPr>
        <p:blipFill>
          <a:blip r:embed="rId2" cstate="print"/>
          <a:srcRect/>
          <a:stretch>
            <a:fillRect/>
          </a:stretch>
        </p:blipFill>
        <p:spPr bwMode="auto">
          <a:xfrm>
            <a:off x="8143900" y="5854475"/>
            <a:ext cx="793748" cy="793748"/>
          </a:xfrm>
          <a:prstGeom prst="rect">
            <a:avLst/>
          </a:prstGeom>
          <a:noFill/>
          <a:ln w="9525">
            <a:noFill/>
            <a:miter lim="800000"/>
            <a:headEnd/>
            <a:tailEnd/>
          </a:ln>
        </p:spPr>
      </p:pic>
      <p:pic>
        <p:nvPicPr>
          <p:cNvPr id="9" name="Picture 4" descr="logoFINAL"/>
          <p:cNvPicPr>
            <a:picLocks noChangeAspect="1" noChangeArrowheads="1"/>
          </p:cNvPicPr>
          <p:nvPr/>
        </p:nvPicPr>
        <p:blipFill>
          <a:blip r:embed="rId3" cstate="print"/>
          <a:srcRect/>
          <a:stretch>
            <a:fillRect/>
          </a:stretch>
        </p:blipFill>
        <p:spPr bwMode="auto">
          <a:xfrm>
            <a:off x="7259854" y="5854474"/>
            <a:ext cx="884046" cy="86587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advClick="0" advTm="2000">
        <p:wheel spokes="1"/>
      </p:transition>
    </mc:Choice>
    <mc:Fallback xmlns="">
      <p:transition spd="slow" advClick="0" advTm="2000">
        <p:wheel spokes="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2960" y="286604"/>
            <a:ext cx="7543800" cy="1021497"/>
          </a:xfrm>
        </p:spPr>
        <p:txBody>
          <a:bodyPr>
            <a:normAutofit/>
          </a:bodyPr>
          <a:lstStyle/>
          <a:p>
            <a:pPr eaLnBrk="1" hangingPunct="1">
              <a:defRPr/>
            </a:pPr>
            <a:r>
              <a:rPr lang="es-ES" dirty="0">
                <a:solidFill>
                  <a:schemeClr val="accent2">
                    <a:lumMod val="75000"/>
                  </a:schemeClr>
                </a:solidFill>
              </a:rPr>
              <a:t>Máster y Postgrados:</a:t>
            </a:r>
          </a:p>
        </p:txBody>
      </p:sp>
      <p:sp>
        <p:nvSpPr>
          <p:cNvPr id="16391" name="Text Box 7"/>
          <p:cNvSpPr txBox="1">
            <a:spLocks noChangeArrowheads="1"/>
          </p:cNvSpPr>
          <p:nvPr/>
        </p:nvSpPr>
        <p:spPr bwMode="auto">
          <a:xfrm>
            <a:off x="395536" y="1556792"/>
            <a:ext cx="8314921" cy="39549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just">
              <a:spcBef>
                <a:spcPct val="50000"/>
              </a:spcBef>
              <a:buFont typeface="Wingdings" panose="05000000000000000000" pitchFamily="2" charset="2"/>
              <a:buChar char="§"/>
            </a:pPr>
            <a:r>
              <a:rPr lang="es-ES_tradnl" sz="2800" dirty="0"/>
              <a:t>Máster en Abogacía</a:t>
            </a:r>
          </a:p>
          <a:p>
            <a:pPr marL="457200" indent="-457200" algn="just">
              <a:spcBef>
                <a:spcPct val="50000"/>
              </a:spcBef>
              <a:buFont typeface="Wingdings" panose="05000000000000000000" pitchFamily="2" charset="2"/>
              <a:buChar char="§"/>
            </a:pPr>
            <a:r>
              <a:rPr lang="es-ES_tradnl" sz="2800" dirty="0"/>
              <a:t>Máster en Profesorado Secundaria</a:t>
            </a:r>
          </a:p>
          <a:p>
            <a:pPr marL="457200" indent="-457200" algn="just">
              <a:spcBef>
                <a:spcPct val="50000"/>
              </a:spcBef>
              <a:buFont typeface="Wingdings" panose="05000000000000000000" pitchFamily="2" charset="2"/>
              <a:buChar char="§"/>
            </a:pPr>
            <a:r>
              <a:rPr lang="es-ES" sz="2800" dirty="0"/>
              <a:t> Máster Asesoría Jurídica de Empresas</a:t>
            </a:r>
          </a:p>
          <a:p>
            <a:pPr marL="457200" indent="-457200" algn="just">
              <a:spcBef>
                <a:spcPct val="50000"/>
              </a:spcBef>
              <a:buFont typeface="Wingdings" panose="05000000000000000000" pitchFamily="2" charset="2"/>
              <a:buChar char="§"/>
            </a:pPr>
            <a:r>
              <a:rPr lang="es-ES" sz="2800" dirty="0"/>
              <a:t>Máster en Comercio Exterior e Internacionalización de Empresas </a:t>
            </a:r>
            <a:endParaRPr lang="es-ES_tradnl" sz="2800" dirty="0"/>
          </a:p>
          <a:p>
            <a:pPr marL="457200" indent="-457200" algn="just">
              <a:spcBef>
                <a:spcPct val="50000"/>
              </a:spcBef>
              <a:buFont typeface="Wingdings" panose="05000000000000000000" pitchFamily="2" charset="2"/>
              <a:buChar char="§"/>
            </a:pPr>
            <a:r>
              <a:rPr lang="es-ES_tradnl" sz="2800" dirty="0"/>
              <a:t>Máster en Management and Business </a:t>
            </a:r>
            <a:r>
              <a:rPr lang="es-ES_tradnl" sz="2800" dirty="0" err="1"/>
              <a:t>Administration</a:t>
            </a:r>
            <a:r>
              <a:rPr lang="es-ES_tradnl" sz="2800" dirty="0"/>
              <a:t> (MBA)</a:t>
            </a:r>
          </a:p>
          <a:p>
            <a:pPr>
              <a:spcBef>
                <a:spcPct val="50000"/>
              </a:spcBef>
            </a:pPr>
            <a:endParaRPr lang="es-ES" dirty="0"/>
          </a:p>
        </p:txBody>
      </p:sp>
      <p:pic>
        <p:nvPicPr>
          <p:cNvPr id="7" name="Picture 5" descr="Escudo negro 1"/>
          <p:cNvPicPr>
            <a:picLocks noChangeAspect="1" noChangeArrowheads="1"/>
          </p:cNvPicPr>
          <p:nvPr/>
        </p:nvPicPr>
        <p:blipFill>
          <a:blip r:embed="rId2" cstate="print"/>
          <a:srcRect/>
          <a:stretch>
            <a:fillRect/>
          </a:stretch>
        </p:blipFill>
        <p:spPr bwMode="auto">
          <a:xfrm>
            <a:off x="8143900" y="5857892"/>
            <a:ext cx="793748" cy="793748"/>
          </a:xfrm>
          <a:prstGeom prst="rect">
            <a:avLst/>
          </a:prstGeom>
          <a:noFill/>
          <a:ln w="9525">
            <a:noFill/>
            <a:miter lim="800000"/>
            <a:headEnd/>
            <a:tailEnd/>
          </a:ln>
        </p:spPr>
      </p:pic>
      <p:pic>
        <p:nvPicPr>
          <p:cNvPr id="8" name="Picture 4" descr="logoFINAL"/>
          <p:cNvPicPr>
            <a:picLocks noChangeAspect="1" noChangeArrowheads="1"/>
          </p:cNvPicPr>
          <p:nvPr/>
        </p:nvPicPr>
        <p:blipFill>
          <a:blip r:embed="rId3" cstate="print"/>
          <a:srcRect/>
          <a:stretch>
            <a:fillRect/>
          </a:stretch>
        </p:blipFill>
        <p:spPr bwMode="auto">
          <a:xfrm>
            <a:off x="7145268" y="5857892"/>
            <a:ext cx="875225" cy="857232"/>
          </a:xfrm>
          <a:prstGeom prst="rect">
            <a:avLst/>
          </a:prstGeom>
          <a:noFill/>
          <a:ln w="9525">
            <a:noFill/>
            <a:miter lim="800000"/>
            <a:headEnd/>
            <a:tailEnd/>
          </a:ln>
        </p:spPr>
      </p:pic>
    </p:spTree>
    <p:extLst>
      <p:ext uri="{BB962C8B-B14F-4D97-AF65-F5344CB8AC3E}">
        <p14:creationId xmlns:p14="http://schemas.microsoft.com/office/powerpoint/2010/main" val="4100407284"/>
      </p:ext>
    </p:extLst>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50890" y="332656"/>
            <a:ext cx="6264697" cy="576064"/>
          </a:xfrm>
        </p:spPr>
        <p:txBody>
          <a:bodyPr>
            <a:normAutofit fontScale="90000"/>
          </a:bodyPr>
          <a:lstStyle/>
          <a:p>
            <a:r>
              <a:rPr lang="es-ES" dirty="0">
                <a:solidFill>
                  <a:srgbClr val="83031E"/>
                </a:solidFill>
              </a:rPr>
              <a:t>Grado en Derecho</a:t>
            </a:r>
          </a:p>
        </p:txBody>
      </p:sp>
      <p:sp>
        <p:nvSpPr>
          <p:cNvPr id="29699" name="Text Box 3"/>
          <p:cNvSpPr txBox="1">
            <a:spLocks noChangeArrowheads="1"/>
          </p:cNvSpPr>
          <p:nvPr/>
        </p:nvSpPr>
        <p:spPr bwMode="auto">
          <a:xfrm>
            <a:off x="323528" y="908720"/>
            <a:ext cx="8319422" cy="1323439"/>
          </a:xfrm>
          <a:prstGeom prst="rect">
            <a:avLst/>
          </a:prstGeom>
          <a:noFill/>
          <a:ln w="9525">
            <a:noFill/>
            <a:miter lim="800000"/>
            <a:headEnd/>
            <a:tailEnd/>
          </a:ln>
          <a:effectLst/>
        </p:spPr>
        <p:txBody>
          <a:bodyPr wrap="square">
            <a:spAutoFit/>
          </a:bodyPr>
          <a:lstStyle/>
          <a:p>
            <a:pPr algn="just">
              <a:spcBef>
                <a:spcPct val="50000"/>
              </a:spcBef>
            </a:pPr>
            <a:r>
              <a:rPr lang="es-ES" sz="2000" dirty="0"/>
              <a:t>Carga lectiva total de 240</a:t>
            </a:r>
            <a:r>
              <a:rPr lang="es-ES_tradnl" sz="2000" dirty="0"/>
              <a:t> créditos (4 cursos) que incluye la realización de prácticas externas en diferentes entidades públicas y privadas.</a:t>
            </a:r>
          </a:p>
          <a:p>
            <a:pPr algn="just"/>
            <a:endParaRPr lang="es-ES_tradnl" sz="2000" dirty="0"/>
          </a:p>
          <a:p>
            <a:pPr algn="just"/>
            <a:endParaRPr lang="es-ES_tradnl" sz="2000" dirty="0"/>
          </a:p>
        </p:txBody>
      </p:sp>
      <p:graphicFrame>
        <p:nvGraphicFramePr>
          <p:cNvPr id="26625" name="Object 1"/>
          <p:cNvGraphicFramePr>
            <a:graphicFrameLocks noChangeAspect="1"/>
          </p:cNvGraphicFramePr>
          <p:nvPr>
            <p:extLst>
              <p:ext uri="{D42A27DB-BD31-4B8C-83A1-F6EECF244321}">
                <p14:modId xmlns:p14="http://schemas.microsoft.com/office/powerpoint/2010/main" val="1841078457"/>
              </p:ext>
            </p:extLst>
          </p:nvPr>
        </p:nvGraphicFramePr>
        <p:xfrm>
          <a:off x="395536" y="121760"/>
          <a:ext cx="792088" cy="786960"/>
        </p:xfrm>
        <a:graphic>
          <a:graphicData uri="http://schemas.openxmlformats.org/presentationml/2006/ole">
            <mc:AlternateContent xmlns:mc="http://schemas.openxmlformats.org/markup-compatibility/2006">
              <mc:Choice xmlns:v="urn:schemas-microsoft-com:vml" Requires="v">
                <p:oleObj spid="_x0000_s26700" r:id="rId3" imgW="1276190" imgH="1238423" progId="">
                  <p:embed/>
                </p:oleObj>
              </mc:Choice>
              <mc:Fallback>
                <p:oleObj r:id="rId3" imgW="1276190" imgH="1238423"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1760"/>
                        <a:ext cx="792088" cy="786960"/>
                      </a:xfrm>
                      <a:prstGeom prst="rect">
                        <a:avLst/>
                      </a:prstGeom>
                      <a:noFill/>
                    </p:spPr>
                  </p:pic>
                </p:oleObj>
              </mc:Fallback>
            </mc:AlternateContent>
          </a:graphicData>
        </a:graphic>
      </p:graphicFrame>
      <p:pic>
        <p:nvPicPr>
          <p:cNvPr id="6" name="Picture 2" descr="Resultado de imagen de TRIBUNAL SUPREMO"/>
          <p:cNvPicPr>
            <a:picLocks noChangeAspect="1" noChangeArrowheads="1"/>
          </p:cNvPicPr>
          <p:nvPr/>
        </p:nvPicPr>
        <p:blipFill rotWithShape="1">
          <a:blip r:embed="rId5">
            <a:extLst>
              <a:ext uri="{28A0092B-C50C-407E-A947-70E740481C1C}">
                <a14:useLocalDpi xmlns:a14="http://schemas.microsoft.com/office/drawing/2010/main" val="0"/>
              </a:ext>
            </a:extLst>
          </a:blip>
          <a:srcRect t="10474" b="35680"/>
          <a:stretch/>
        </p:blipFill>
        <p:spPr bwMode="auto">
          <a:xfrm>
            <a:off x="6372200" y="1678442"/>
            <a:ext cx="2270750" cy="197258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23528" y="1706792"/>
            <a:ext cx="5922288" cy="646331"/>
          </a:xfrm>
          <a:prstGeom prst="rect">
            <a:avLst/>
          </a:prstGeom>
          <a:noFill/>
        </p:spPr>
        <p:txBody>
          <a:bodyPr wrap="square" rtlCol="0">
            <a:spAutoFit/>
          </a:bodyPr>
          <a:lstStyle/>
          <a:p>
            <a:pPr algn="just"/>
            <a:r>
              <a:rPr lang="es-ES_tradnl" b="1" i="1" dirty="0"/>
              <a:t>Abogacía</a:t>
            </a:r>
            <a:r>
              <a:rPr lang="es-ES_tradnl" dirty="0"/>
              <a:t>, procesos judiciales y administrativos, el asesoramiento y consejo en materias jurídicas a personas y empresas.</a:t>
            </a:r>
          </a:p>
        </p:txBody>
      </p:sp>
      <p:sp>
        <p:nvSpPr>
          <p:cNvPr id="3" name="CuadroTexto 2"/>
          <p:cNvSpPr txBox="1"/>
          <p:nvPr/>
        </p:nvSpPr>
        <p:spPr>
          <a:xfrm>
            <a:off x="3533057" y="2594255"/>
            <a:ext cx="2712759" cy="923330"/>
          </a:xfrm>
          <a:prstGeom prst="rect">
            <a:avLst/>
          </a:prstGeom>
          <a:noFill/>
        </p:spPr>
        <p:txBody>
          <a:bodyPr wrap="square" rtlCol="0">
            <a:spAutoFit/>
          </a:bodyPr>
          <a:lstStyle/>
          <a:p>
            <a:r>
              <a:rPr lang="es-ES_tradnl" b="1" i="1" dirty="0"/>
              <a:t>Otras profesiones jurídicas</a:t>
            </a:r>
            <a:r>
              <a:rPr lang="es-ES_tradnl" dirty="0"/>
              <a:t>: asesoría jurídica, fiscal, laboral y de administración y gestión.</a:t>
            </a:r>
          </a:p>
        </p:txBody>
      </p:sp>
      <p:pic>
        <p:nvPicPr>
          <p:cNvPr id="9" name="3 Marcador de contenido" descr="cgpj--647x331.jpg"/>
          <p:cNvPicPr>
            <a:picLocks noGrp="1" noChangeAspect="1"/>
          </p:cNvPicPr>
          <p:nvPr>
            <p:ph sz="quarter" idx="1"/>
          </p:nvPr>
        </p:nvPicPr>
        <p:blipFill rotWithShape="1">
          <a:blip r:embed="rId6"/>
          <a:srcRect t="15275" b="21748"/>
          <a:stretch/>
        </p:blipFill>
        <p:spPr>
          <a:xfrm>
            <a:off x="366730" y="2570904"/>
            <a:ext cx="2990759" cy="1086894"/>
          </a:xfrm>
        </p:spPr>
      </p:pic>
      <p:sp>
        <p:nvSpPr>
          <p:cNvPr id="4" name="CuadroTexto 3"/>
          <p:cNvSpPr txBox="1"/>
          <p:nvPr/>
        </p:nvSpPr>
        <p:spPr>
          <a:xfrm>
            <a:off x="211026" y="3937295"/>
            <a:ext cx="3463678" cy="2031325"/>
          </a:xfrm>
          <a:prstGeom prst="rect">
            <a:avLst/>
          </a:prstGeom>
          <a:noFill/>
        </p:spPr>
        <p:txBody>
          <a:bodyPr wrap="square" rtlCol="0">
            <a:spAutoFit/>
          </a:bodyPr>
          <a:lstStyle/>
          <a:p>
            <a:pPr algn="just"/>
            <a:r>
              <a:rPr lang="es-ES_tradnl" b="1" dirty="0"/>
              <a:t>A</a:t>
            </a:r>
            <a:r>
              <a:rPr lang="es-ES_tradnl" b="1" i="1" dirty="0"/>
              <a:t>dministración pública</a:t>
            </a:r>
            <a:r>
              <a:rPr lang="es-ES_tradnl" dirty="0"/>
              <a:t>: </a:t>
            </a:r>
            <a:r>
              <a:rPr lang="es-ES_tradnl" b="1" dirty="0"/>
              <a:t>notaría, judicatura, fiscalía, abogado del estado, registro de la propiedad, carrera diplomática, y letrado de los distintos organismos públicos y secretarios de ayuntamiento.</a:t>
            </a:r>
          </a:p>
          <a:p>
            <a:endParaRPr lang="es-ES" dirty="0"/>
          </a:p>
        </p:txBody>
      </p:sp>
      <p:pic>
        <p:nvPicPr>
          <p:cNvPr id="11" name="Picture 4" descr="Resultado de imagen de AGENCIA TRIBUTARIA EDIFICIO"/>
          <p:cNvPicPr>
            <a:picLocks noChangeAspect="1" noChangeArrowheads="1"/>
          </p:cNvPicPr>
          <p:nvPr/>
        </p:nvPicPr>
        <p:blipFill rotWithShape="1">
          <a:blip r:embed="rId7">
            <a:extLst>
              <a:ext uri="{28A0092B-C50C-407E-A947-70E740481C1C}">
                <a14:useLocalDpi xmlns:a14="http://schemas.microsoft.com/office/drawing/2010/main" val="0"/>
              </a:ext>
            </a:extLst>
          </a:blip>
          <a:srcRect t="26664" r="47745"/>
          <a:stretch/>
        </p:blipFill>
        <p:spPr bwMode="auto">
          <a:xfrm>
            <a:off x="3879708" y="3937295"/>
            <a:ext cx="2190540" cy="18491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de tesoreria general de la seguridad social cordoba"/>
          <p:cNvPicPr>
            <a:picLocks noChangeAspect="1" noChangeArrowheads="1"/>
          </p:cNvPicPr>
          <p:nvPr/>
        </p:nvPicPr>
        <p:blipFill rotWithShape="1">
          <a:blip r:embed="rId8">
            <a:extLst>
              <a:ext uri="{28A0092B-C50C-407E-A947-70E740481C1C}">
                <a14:useLocalDpi xmlns:a14="http://schemas.microsoft.com/office/drawing/2010/main" val="0"/>
              </a:ext>
            </a:extLst>
          </a:blip>
          <a:srcRect l="37184" t="10896" b="23727"/>
          <a:stretch/>
        </p:blipFill>
        <p:spPr bwMode="auto">
          <a:xfrm>
            <a:off x="6245816" y="3937295"/>
            <a:ext cx="2432849" cy="18491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uco"/>
          <p:cNvPicPr>
            <a:picLocks noChangeAspect="1" noChangeArrowheads="1"/>
          </p:cNvPicPr>
          <p:nvPr/>
        </p:nvPicPr>
        <p:blipFill>
          <a:blip r:embed="rId9"/>
          <a:srcRect/>
          <a:stretch>
            <a:fillRect/>
          </a:stretch>
        </p:blipFill>
        <p:spPr bwMode="auto">
          <a:xfrm>
            <a:off x="7164288" y="5882592"/>
            <a:ext cx="1497231" cy="78106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advClick="0" advTm="3000">
        <p14:flash/>
      </p:transition>
    </mc:Choice>
    <mc:Fallback xmlns="">
      <p:transition spd="slow"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solidFill>
                  <a:srgbClr val="83031E"/>
                </a:solidFill>
              </a:rPr>
              <a:t>Abogacía</a:t>
            </a:r>
          </a:p>
        </p:txBody>
      </p:sp>
      <p:pic>
        <p:nvPicPr>
          <p:cNvPr id="4" name="Imagen 3"/>
          <p:cNvPicPr>
            <a:picLocks noChangeAspect="1"/>
          </p:cNvPicPr>
          <p:nvPr/>
        </p:nvPicPr>
        <p:blipFill>
          <a:blip r:embed="rId2"/>
          <a:stretch>
            <a:fillRect/>
          </a:stretch>
        </p:blipFill>
        <p:spPr>
          <a:xfrm>
            <a:off x="395536" y="1484784"/>
            <a:ext cx="8395085" cy="4301670"/>
          </a:xfrm>
          <a:prstGeom prst="rect">
            <a:avLst/>
          </a:prstGeom>
        </p:spPr>
      </p:pic>
      <p:pic>
        <p:nvPicPr>
          <p:cNvPr id="5" name="Picture 5" descr="Escudo negro 1"/>
          <p:cNvPicPr>
            <a:picLocks noChangeAspect="1" noChangeArrowheads="1"/>
          </p:cNvPicPr>
          <p:nvPr/>
        </p:nvPicPr>
        <p:blipFill>
          <a:blip r:embed="rId3" cstate="print"/>
          <a:srcRect/>
          <a:stretch>
            <a:fillRect/>
          </a:stretch>
        </p:blipFill>
        <p:spPr bwMode="auto">
          <a:xfrm>
            <a:off x="8143900" y="5853915"/>
            <a:ext cx="793748" cy="793748"/>
          </a:xfrm>
          <a:prstGeom prst="rect">
            <a:avLst/>
          </a:prstGeom>
          <a:noFill/>
          <a:ln w="9525">
            <a:noFill/>
            <a:miter lim="800000"/>
            <a:headEnd/>
            <a:tailEnd/>
          </a:ln>
        </p:spPr>
      </p:pic>
      <p:pic>
        <p:nvPicPr>
          <p:cNvPr id="6" name="Picture 4" descr="logoFINAL"/>
          <p:cNvPicPr>
            <a:picLocks noChangeAspect="1" noChangeArrowheads="1"/>
          </p:cNvPicPr>
          <p:nvPr/>
        </p:nvPicPr>
        <p:blipFill>
          <a:blip r:embed="rId4" cstate="print"/>
          <a:srcRect/>
          <a:stretch>
            <a:fillRect/>
          </a:stretch>
        </p:blipFill>
        <p:spPr bwMode="auto">
          <a:xfrm>
            <a:off x="7072330" y="5786454"/>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250" advClick="0" advTm="2000">
        <p:circle/>
      </p:transition>
    </mc:Choice>
    <mc:Fallback xmlns="">
      <p:transition spd="slow" advClick="0" advTm="2000">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188640"/>
            <a:ext cx="7772400" cy="1143000"/>
          </a:xfrm>
        </p:spPr>
        <p:txBody>
          <a:bodyPr>
            <a:normAutofit fontScale="90000"/>
          </a:bodyPr>
          <a:lstStyle/>
          <a:p>
            <a:r>
              <a:rPr lang="es-ES" dirty="0">
                <a:solidFill>
                  <a:srgbClr val="83031E"/>
                </a:solidFill>
              </a:rPr>
              <a:t>Profesionales jurídicos en empresas</a:t>
            </a:r>
          </a:p>
        </p:txBody>
      </p:sp>
      <p:pic>
        <p:nvPicPr>
          <p:cNvPr id="5" name="4 Marcador de contenido" descr="15f0d9ba17922ed8df6b1d6c2b10ef26.jpg"/>
          <p:cNvPicPr>
            <a:picLocks noGrp="1" noChangeAspect="1"/>
          </p:cNvPicPr>
          <p:nvPr>
            <p:ph sz="quarter" idx="1"/>
          </p:nvPr>
        </p:nvPicPr>
        <p:blipFill>
          <a:blip r:embed="rId2"/>
          <a:stretch>
            <a:fillRect/>
          </a:stretch>
        </p:blipFill>
        <p:spPr>
          <a:xfrm>
            <a:off x="1619672" y="1484784"/>
            <a:ext cx="6242304" cy="4163568"/>
          </a:xfrm>
        </p:spPr>
      </p:pic>
      <p:pic>
        <p:nvPicPr>
          <p:cNvPr id="4" name="Picture 5" descr="Escudo negro 1"/>
          <p:cNvPicPr>
            <a:picLocks noChangeAspect="1" noChangeArrowheads="1"/>
          </p:cNvPicPr>
          <p:nvPr/>
        </p:nvPicPr>
        <p:blipFill>
          <a:blip r:embed="rId3" cstate="print"/>
          <a:srcRect/>
          <a:stretch>
            <a:fillRect/>
          </a:stretch>
        </p:blipFill>
        <p:spPr bwMode="auto">
          <a:xfrm>
            <a:off x="8143900" y="5853915"/>
            <a:ext cx="793748" cy="793748"/>
          </a:xfrm>
          <a:prstGeom prst="rect">
            <a:avLst/>
          </a:prstGeom>
          <a:noFill/>
          <a:ln w="9525">
            <a:noFill/>
            <a:miter lim="800000"/>
            <a:headEnd/>
            <a:tailEnd/>
          </a:ln>
        </p:spPr>
      </p:pic>
      <p:pic>
        <p:nvPicPr>
          <p:cNvPr id="6" name="Picture 4" descr="logoFINAL"/>
          <p:cNvPicPr>
            <a:picLocks noChangeAspect="1" noChangeArrowheads="1"/>
          </p:cNvPicPr>
          <p:nvPr/>
        </p:nvPicPr>
        <p:blipFill>
          <a:blip r:embed="rId4" cstate="print"/>
          <a:srcRect/>
          <a:stretch>
            <a:fillRect/>
          </a:stretch>
        </p:blipFill>
        <p:spPr bwMode="auto">
          <a:xfrm>
            <a:off x="7072330" y="5786454"/>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advClick="0" advTm="2000">
        <p:dissolve/>
      </p:transition>
    </mc:Choice>
    <mc:Fallback xmlns="">
      <p:transition spd="slow" advClick="0" advTm="2000">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solidFill>
                  <a:srgbClr val="83031E"/>
                </a:solidFill>
              </a:rPr>
              <a:t>Administraciones Públicas</a:t>
            </a:r>
          </a:p>
        </p:txBody>
      </p:sp>
      <p:pic>
        <p:nvPicPr>
          <p:cNvPr id="48130" name="Picture 2" descr="Resultado de imagen de tesoreria general de la seguridad social cordo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686" y="3501223"/>
            <a:ext cx="3348213" cy="2285231"/>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Resultado de imagen de AGENCIA TRIBUTARIA EDIFI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58" y="3501246"/>
            <a:ext cx="3799158" cy="2285208"/>
          </a:xfrm>
          <a:prstGeom prst="rect">
            <a:avLst/>
          </a:prstGeom>
          <a:noFill/>
          <a:extLst>
            <a:ext uri="{909E8E84-426E-40DD-AFC4-6F175D3DCCD1}">
              <a14:hiddenFill xmlns:a14="http://schemas.microsoft.com/office/drawing/2010/main">
                <a:solidFill>
                  <a:srgbClr val="FFFFFF"/>
                </a:solidFill>
              </a14:hiddenFill>
            </a:ext>
          </a:extLst>
        </p:spPr>
      </p:pic>
      <p:pic>
        <p:nvPicPr>
          <p:cNvPr id="4" name="3 Marcador de contenido" descr="cgpj--647x331.jpg"/>
          <p:cNvPicPr>
            <a:picLocks noGrp="1" noChangeAspect="1"/>
          </p:cNvPicPr>
          <p:nvPr>
            <p:ph sz="quarter" idx="1"/>
          </p:nvPr>
        </p:nvPicPr>
        <p:blipFill>
          <a:blip r:embed="rId4"/>
          <a:stretch>
            <a:fillRect/>
          </a:stretch>
        </p:blipFill>
        <p:spPr>
          <a:xfrm>
            <a:off x="899592" y="1628800"/>
            <a:ext cx="3816424" cy="1795338"/>
          </a:xfrm>
        </p:spPr>
      </p:pic>
      <p:pic>
        <p:nvPicPr>
          <p:cNvPr id="2" name="Picture 2" descr="Palacio de Justicia de Córdoba, por Mecanoo Architecten | Arquitectu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5687" y="1628800"/>
            <a:ext cx="3348213" cy="18080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scudo negro 1"/>
          <p:cNvPicPr>
            <a:picLocks noChangeAspect="1" noChangeArrowheads="1"/>
          </p:cNvPicPr>
          <p:nvPr/>
        </p:nvPicPr>
        <p:blipFill>
          <a:blip r:embed="rId6" cstate="print"/>
          <a:srcRect/>
          <a:stretch>
            <a:fillRect/>
          </a:stretch>
        </p:blipFill>
        <p:spPr bwMode="auto">
          <a:xfrm>
            <a:off x="8143900" y="5853915"/>
            <a:ext cx="793748" cy="793748"/>
          </a:xfrm>
          <a:prstGeom prst="rect">
            <a:avLst/>
          </a:prstGeom>
          <a:noFill/>
          <a:ln w="9525">
            <a:noFill/>
            <a:miter lim="800000"/>
            <a:headEnd/>
            <a:tailEnd/>
          </a:ln>
        </p:spPr>
      </p:pic>
      <p:pic>
        <p:nvPicPr>
          <p:cNvPr id="8" name="Picture 4" descr="logoFINAL"/>
          <p:cNvPicPr>
            <a:picLocks noChangeAspect="1" noChangeArrowheads="1"/>
          </p:cNvPicPr>
          <p:nvPr/>
        </p:nvPicPr>
        <p:blipFill>
          <a:blip r:embed="rId7" cstate="print"/>
          <a:srcRect/>
          <a:stretch>
            <a:fillRect/>
          </a:stretch>
        </p:blipFill>
        <p:spPr bwMode="auto">
          <a:xfrm>
            <a:off x="7072330" y="5786454"/>
            <a:ext cx="948163" cy="9286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advClick="0" advTm="2000">
        <p:fade/>
      </p:transition>
    </mc:Choice>
    <mc:Fallback xmlns="">
      <p:transition spd="slow" advClick="0" advTm="2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1086</TotalTime>
  <Words>1319</Words>
  <Application>Microsoft Office PowerPoint</Application>
  <PresentationFormat>Presentación en pantalla (4:3)</PresentationFormat>
  <Paragraphs>168</Paragraphs>
  <Slides>30</Slides>
  <Notes>1</Notes>
  <HiddenSlides>0</HiddenSlides>
  <MMClips>1</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6" baseType="lpstr">
      <vt:lpstr>Arial</vt:lpstr>
      <vt:lpstr>Berlin Sans FB Demi</vt:lpstr>
      <vt:lpstr>Book Antiqua</vt:lpstr>
      <vt:lpstr>Brush Script MT</vt:lpstr>
      <vt:lpstr>Calibri</vt:lpstr>
      <vt:lpstr>Courier New</vt:lpstr>
      <vt:lpstr>Franklin Gothic Book</vt:lpstr>
      <vt:lpstr>Helvetica</vt:lpstr>
      <vt:lpstr>inherit</vt:lpstr>
      <vt:lpstr>Josefin Sans</vt:lpstr>
      <vt:lpstr>Pacifico</vt:lpstr>
      <vt:lpstr>Perpetua</vt:lpstr>
      <vt:lpstr>Wingdings</vt:lpstr>
      <vt:lpstr>Wingdings 2</vt:lpstr>
      <vt:lpstr>Equidad</vt:lpstr>
      <vt:lpstr>Imagen de mapa de bits</vt:lpstr>
      <vt:lpstr> Facultad de DERECHO Y CIENCIAS ECONÓMICAS Y EMPRESARIALES</vt:lpstr>
      <vt:lpstr>¿Dónde está la Facultad?</vt:lpstr>
      <vt:lpstr>Presentación de PowerPoint</vt:lpstr>
      <vt:lpstr>Titulaciones:</vt:lpstr>
      <vt:lpstr>Máster y Postgrados:</vt:lpstr>
      <vt:lpstr>Grado en Derecho</vt:lpstr>
      <vt:lpstr>Abogacía</vt:lpstr>
      <vt:lpstr>Profesionales jurídicos en empresas</vt:lpstr>
      <vt:lpstr>Administraciones Públicas</vt:lpstr>
      <vt:lpstr>GRADO EN ADMINISTRACIÓN  Y DIRECCIÓN DE EMPRESAS</vt:lpstr>
      <vt:lpstr>Presentación de PowerPoint</vt:lpstr>
      <vt:lpstr>Presentación de PowerPoint</vt:lpstr>
      <vt:lpstr>Presentación de PowerPoint</vt:lpstr>
      <vt:lpstr>MOVILIDAD NACIONAL E INTERNACIONAL </vt:lpstr>
      <vt:lpstr>Programas Erasmus</vt:lpstr>
      <vt:lpstr>Programas UCO Global</vt:lpstr>
      <vt:lpstr>Programa Santander Iberoamérica</vt:lpstr>
      <vt:lpstr>Programa SICUE</vt:lpstr>
      <vt:lpstr>ACTIVIDADES UCO </vt:lpstr>
      <vt:lpstr>OLIMPIADAS DE ECONOMÍA</vt:lpstr>
      <vt:lpstr>Presentación de PowerPoint</vt:lpstr>
      <vt:lpstr>Debate y Oratoria </vt:lpstr>
      <vt:lpstr>Asociaciones y competencias de debate</vt:lpstr>
      <vt:lpstr> </vt:lpstr>
      <vt:lpstr>Tuna Universitaria Derecho de Córdoba</vt:lpstr>
      <vt:lpstr>Presentación de PowerPoint</vt:lpstr>
      <vt:lpstr>Conoce la página Web de la Facultad</vt:lpstr>
      <vt:lpstr>Y para estar plenamente informado de todas las novedades que acontezcan en la Facultad, puedes seguirnos en:</vt:lpstr>
      <vt:lpstr>Notas de corte en la UCO 2020</vt:lpstr>
      <vt:lpstr>Notas de corte en la UCO 2020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BIENVENIDOS/AS</dc:title>
  <dc:creator>PC</dc:creator>
  <cp:lastModifiedBy>Amalia</cp:lastModifiedBy>
  <cp:revision>130</cp:revision>
  <dcterms:created xsi:type="dcterms:W3CDTF">2014-09-17T08:21:09Z</dcterms:created>
  <dcterms:modified xsi:type="dcterms:W3CDTF">2020-12-15T15:40:49Z</dcterms:modified>
</cp:coreProperties>
</file>